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31"/>
  </p:handoutMasterIdLst>
  <p:sldIdLst>
    <p:sldId id="286" r:id="rId3"/>
    <p:sldId id="266" r:id="rId4"/>
    <p:sldId id="259" r:id="rId5"/>
    <p:sldId id="309" r:id="rId6"/>
    <p:sldId id="267" r:id="rId8"/>
    <p:sldId id="270" r:id="rId9"/>
    <p:sldId id="271" r:id="rId10"/>
    <p:sldId id="272" r:id="rId11"/>
    <p:sldId id="310" r:id="rId12"/>
    <p:sldId id="311" r:id="rId13"/>
    <p:sldId id="312" r:id="rId14"/>
    <p:sldId id="313" r:id="rId15"/>
    <p:sldId id="314" r:id="rId16"/>
    <p:sldId id="315" r:id="rId17"/>
    <p:sldId id="316" r:id="rId18"/>
    <p:sldId id="317" r:id="rId19"/>
    <p:sldId id="318" r:id="rId20"/>
    <p:sldId id="295" r:id="rId21"/>
    <p:sldId id="274" r:id="rId22"/>
    <p:sldId id="275" r:id="rId23"/>
    <p:sldId id="276" r:id="rId24"/>
    <p:sldId id="273" r:id="rId25"/>
    <p:sldId id="296" r:id="rId26"/>
    <p:sldId id="277" r:id="rId27"/>
    <p:sldId id="278" r:id="rId28"/>
    <p:sldId id="281" r:id="rId29"/>
    <p:sldId id="29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EE7"/>
    <a:srgbClr val="7CACDD"/>
    <a:srgbClr val="C6E8FB"/>
    <a:srgbClr val="FEDEEA"/>
    <a:srgbClr val="B0CDEA"/>
    <a:srgbClr val="8BB6E1"/>
    <a:srgbClr val="F3ECAA"/>
    <a:srgbClr val="ECDB88"/>
    <a:srgbClr val="FDCBDE"/>
    <a:srgbClr val="B6BF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6" d="100"/>
          <a:sy n="116" d="100"/>
        </p:scale>
        <p:origin x="390" y="102"/>
      </p:cViewPr>
      <p:guideLst/>
    </p:cSldViewPr>
  </p:slideViewPr>
  <p:notesTextViewPr>
    <p:cViewPr>
      <p:scale>
        <a:sx n="1" d="1"/>
        <a:sy n="1" d="1"/>
      </p:scale>
      <p:origin x="0" y="0"/>
    </p:cViewPr>
  </p:notesTextViewPr>
  <p:sorterViewPr>
    <p:cViewPr>
      <p:scale>
        <a:sx n="100" d="100"/>
        <a:sy n="100" d="100"/>
      </p:scale>
      <p:origin x="0" y="-664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A3C3206B-DB51-45A7-89D5-67F7A72800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8F6C3297-7E6E-4DBB-95D0-249531B1D15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1F60FE4C-8BC5-4E7D-BC61-AB719A8D03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6CE49A-F9CE-43B4-BEDE-E66C637EB24C}" type="slidenum">
              <a:rPr lang="zh-CN" altLang="en-US" smtClean="0"/>
            </a:fld>
            <a:endParaRPr lang="zh-CN" altLang="en-US"/>
          </a:p>
        </p:txBody>
      </p:sp>
      <p:pic>
        <p:nvPicPr>
          <p:cNvPr id="7" name="图片 6"/>
          <p:cNvPicPr>
            <a:picLocks noChangeAspect="1"/>
          </p:cNvPicPr>
          <p:nvPr userDrawn="1"/>
        </p:nvPicPr>
        <p:blipFill rotWithShape="1">
          <a:blip r:embed="rId2"/>
          <a:srcRect l="21938" r="39058" b="31669"/>
          <a:stretch>
            <a:fillRect/>
          </a:stretch>
        </p:blipFill>
        <p:spPr>
          <a:xfrm>
            <a:off x="0" y="4514711"/>
            <a:ext cx="3723860" cy="2343289"/>
          </a:xfrm>
          <a:prstGeom prst="rect">
            <a:avLst/>
          </a:prstGeom>
        </p:spPr>
      </p:pic>
      <p:pic>
        <p:nvPicPr>
          <p:cNvPr id="8" name="图片 7"/>
          <p:cNvPicPr>
            <a:picLocks noChangeAspect="1"/>
          </p:cNvPicPr>
          <p:nvPr userDrawn="1"/>
        </p:nvPicPr>
        <p:blipFill rotWithShape="1">
          <a:blip r:embed="rId2"/>
          <a:srcRect l="21938" t="-24800" r="34339" b="31669"/>
          <a:stretch>
            <a:fillRect/>
          </a:stretch>
        </p:blipFill>
        <p:spPr>
          <a:xfrm flipH="1" flipV="1">
            <a:off x="8017565" y="0"/>
            <a:ext cx="4174434" cy="3193774"/>
          </a:xfrm>
          <a:prstGeom prst="rtTriangle">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60FE4C-8BC5-4E7D-BC61-AB719A8D03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6CE49A-F9CE-43B4-BEDE-E66C637EB24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60FE4C-8BC5-4E7D-BC61-AB719A8D03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6CE49A-F9CE-43B4-BEDE-E66C637EB24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60FE4C-8BC5-4E7D-BC61-AB719A8D03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6CE49A-F9CE-43B4-BEDE-E66C637EB24C}" type="slidenum">
              <a:rPr lang="zh-CN" altLang="en-US" smtClean="0"/>
            </a:fld>
            <a:endParaRPr lang="zh-CN" altLang="en-US"/>
          </a:p>
        </p:txBody>
      </p:sp>
      <p:pic>
        <p:nvPicPr>
          <p:cNvPr id="7" name="图片 6"/>
          <p:cNvPicPr>
            <a:picLocks noChangeAspect="1"/>
          </p:cNvPicPr>
          <p:nvPr userDrawn="1"/>
        </p:nvPicPr>
        <p:blipFill rotWithShape="1">
          <a:blip r:embed="rId2"/>
          <a:srcRect l="29344" t="40095" r="20704"/>
          <a:stretch>
            <a:fillRect/>
          </a:stretch>
        </p:blipFill>
        <p:spPr>
          <a:xfrm rot="16200000">
            <a:off x="-1076737" y="1076737"/>
            <a:ext cx="6858001" cy="470452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F60FE4C-8BC5-4E7D-BC61-AB719A8D03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6CE49A-F9CE-43B4-BEDE-E66C637EB24C}" type="slidenum">
              <a:rPr lang="zh-CN" altLang="en-US" smtClean="0"/>
            </a:fld>
            <a:endParaRPr lang="zh-CN" altLang="en-US"/>
          </a:p>
        </p:txBody>
      </p:sp>
      <p:pic>
        <p:nvPicPr>
          <p:cNvPr id="7" name="图片 6"/>
          <p:cNvPicPr>
            <a:picLocks noChangeAspect="1"/>
          </p:cNvPicPr>
          <p:nvPr userDrawn="1"/>
        </p:nvPicPr>
        <p:blipFill rotWithShape="1">
          <a:blip r:embed="rId2"/>
          <a:srcRect l="12083" r="39058" b="31669"/>
          <a:stretch>
            <a:fillRect/>
          </a:stretch>
        </p:blipFill>
        <p:spPr>
          <a:xfrm>
            <a:off x="0" y="1709738"/>
            <a:ext cx="10235821" cy="51418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F60FE4C-8BC5-4E7D-BC61-AB719A8D033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6CE49A-F9CE-43B4-BEDE-E66C637EB24C}" type="slidenum">
              <a:rPr lang="zh-CN" altLang="en-US" smtClean="0"/>
            </a:fld>
            <a:endParaRPr lang="zh-CN" altLang="en-US"/>
          </a:p>
        </p:txBody>
      </p:sp>
      <p:pic>
        <p:nvPicPr>
          <p:cNvPr id="8" name="图片 7"/>
          <p:cNvPicPr>
            <a:picLocks noChangeAspect="1"/>
          </p:cNvPicPr>
          <p:nvPr userDrawn="1"/>
        </p:nvPicPr>
        <p:blipFill rotWithShape="1">
          <a:blip r:embed="rId2"/>
          <a:srcRect l="4827" t="40095" r="6371"/>
          <a:stretch>
            <a:fillRect/>
          </a:stretch>
        </p:blipFill>
        <p:spPr>
          <a:xfrm>
            <a:off x="0" y="0"/>
            <a:ext cx="12192000" cy="470452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F60FE4C-8BC5-4E7D-BC61-AB719A8D033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6CE49A-F9CE-43B4-BEDE-E66C637EB24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60FE4C-8BC5-4E7D-BC61-AB719A8D033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6CE49A-F9CE-43B4-BEDE-E66C637EB24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60FE4C-8BC5-4E7D-BC61-AB719A8D033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6CE49A-F9CE-43B4-BEDE-E66C637EB24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F60FE4C-8BC5-4E7D-BC61-AB719A8D033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6CE49A-F9CE-43B4-BEDE-E66C637EB24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F60FE4C-8BC5-4E7D-BC61-AB719A8D033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6CE49A-F9CE-43B4-BEDE-E66C637EB24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1F60FE4C-8BC5-4E7D-BC61-AB719A8D033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206CE49A-F9CE-43B4-BEDE-E66C637EB24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38275" y="2934970"/>
            <a:ext cx="10069830" cy="829945"/>
          </a:xfrm>
          <a:prstGeom prst="rect">
            <a:avLst/>
          </a:prstGeom>
          <a:noFill/>
        </p:spPr>
        <p:txBody>
          <a:bodyPr wrap="square" rtlCol="0">
            <a:spAutoFit/>
          </a:bodyPr>
          <a:lstStyle/>
          <a:p>
            <a:pPr algn="ctr"/>
            <a:r>
              <a:rPr lang="en-US" altLang="zh-CN" sz="4800" b="1" dirty="0">
                <a:latin typeface="Calibri" panose="020F0502020204030204" charset="0"/>
                <a:ea typeface="Calibri" panose="020F0502020204030204" charset="0"/>
              </a:rPr>
              <a:t>Triangularea unui poligon</a:t>
            </a:r>
            <a:endParaRPr lang="en-US" altLang="zh-CN" sz="4800" b="1" dirty="0">
              <a:latin typeface="Calibri" panose="020F0502020204030204" charset="0"/>
              <a:ea typeface="Calibri" panose="020F0502020204030204" charset="0"/>
            </a:endParaRPr>
          </a:p>
        </p:txBody>
      </p:sp>
      <p:sp>
        <p:nvSpPr>
          <p:cNvPr id="8" name="文本框 7"/>
          <p:cNvSpPr txBox="1"/>
          <p:nvPr/>
        </p:nvSpPr>
        <p:spPr>
          <a:xfrm>
            <a:off x="6668135" y="4199255"/>
            <a:ext cx="4608195" cy="706755"/>
          </a:xfrm>
          <a:prstGeom prst="rect">
            <a:avLst/>
          </a:prstGeom>
          <a:noFill/>
        </p:spPr>
        <p:txBody>
          <a:bodyPr wrap="square" rtlCol="0">
            <a:spAutoFit/>
          </a:bodyPr>
          <a:lstStyle/>
          <a:p>
            <a:pPr algn="ctr"/>
            <a:r>
              <a:rPr lang="en-US" altLang="zh-CN" sz="2000" dirty="0">
                <a:latin typeface="Calibri" panose="020F0502020204030204" charset="0"/>
                <a:ea typeface="Calibri" panose="020F0502020204030204" charset="0"/>
              </a:rPr>
              <a:t>Pop Alexandra-Maria</a:t>
            </a:r>
            <a:r>
              <a:rPr lang="zh-CN" altLang="en-US" sz="2000" dirty="0">
                <a:latin typeface="Calibri" panose="020F0502020204030204" charset="0"/>
                <a:ea typeface="Calibri" panose="020F0502020204030204" charset="0"/>
              </a:rPr>
              <a:t>
</a:t>
            </a:r>
            <a:endParaRPr lang="zh-CN" altLang="en-US" sz="2000" dirty="0">
              <a:latin typeface="Calibri" panose="020F0502020204030204" charset="0"/>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480"/>
    </mc:Choice>
    <mc:Fallback>
      <p:transition spd="slow" advTm="14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11885" y="135890"/>
            <a:ext cx="11222990" cy="1374775"/>
          </a:xfrm>
        </p:spPr>
        <p:txBody>
          <a:bodyPr/>
          <a:p>
            <a:r>
              <a:rPr lang="en-US" b="1"/>
              <a:t>Teorema:</a:t>
            </a:r>
            <a:r>
              <a:rPr lang="en-US"/>
              <a:t> Orice poligon planar simplu cu n muchii are o triangulare.</a:t>
            </a:r>
            <a:endParaRPr lang="en-US"/>
          </a:p>
        </p:txBody>
      </p:sp>
      <p:sp>
        <p:nvSpPr>
          <p:cNvPr id="4" name="Text Box 3"/>
          <p:cNvSpPr txBox="1"/>
          <p:nvPr/>
        </p:nvSpPr>
        <p:spPr>
          <a:xfrm>
            <a:off x="2105660" y="354330"/>
            <a:ext cx="10229215" cy="5515610"/>
          </a:xfrm>
          <a:prstGeom prst="rect">
            <a:avLst/>
          </a:prstGeom>
          <a:noFill/>
        </p:spPr>
        <p:txBody>
          <a:bodyPr wrap="square" rtlCol="0" anchor="t">
            <a:spAutoFit/>
          </a:bodyPr>
          <a:p>
            <a:pPr>
              <a:lnSpc>
                <a:spcPct val="140000"/>
              </a:lnSpc>
              <a:spcBef>
                <a:spcPts val="0"/>
              </a:spcBef>
              <a:spcAft>
                <a:spcPts val="0"/>
              </a:spcAft>
            </a:pPr>
            <a:r>
              <a:rPr lang="en-US" sz="2800" b="1">
                <a:latin typeface="Arial" panose="020B0604020202020204" pitchFamily="34" charset="0"/>
                <a:cs typeface="Arial" panose="020B0604020202020204" pitchFamily="34" charset="0"/>
              </a:rPr>
              <a:t>Demonstratie (inductie):</a:t>
            </a:r>
            <a:endParaRPr lang="en-US" sz="2800">
              <a:latin typeface="Arial" panose="020B0604020202020204" pitchFamily="34" charset="0"/>
              <a:cs typeface="Arial" panose="020B0604020202020204" pitchFamily="34" charset="0"/>
            </a:endParaRPr>
          </a:p>
          <a:p>
            <a:pPr>
              <a:lnSpc>
                <a:spcPct val="140000"/>
              </a:lnSpc>
              <a:spcBef>
                <a:spcPts val="0"/>
              </a:spcBef>
              <a:spcAft>
                <a:spcPts val="0"/>
              </a:spcAft>
            </a:pPr>
            <a:r>
              <a:rPr lang="en-US" sz="2800">
                <a:latin typeface="Arial" panose="020B0604020202020204" pitchFamily="34" charset="0"/>
                <a:cs typeface="Arial" panose="020B0604020202020204" pitchFamily="34" charset="0"/>
              </a:rPr>
              <a:t>• Baza: Un triunghi (n=3) are o triangulare fara diagonale si un</a:t>
            </a:r>
            <a:endParaRPr lang="en-US" sz="2800">
              <a:latin typeface="Arial" panose="020B0604020202020204" pitchFamily="34" charset="0"/>
              <a:cs typeface="Arial" panose="020B0604020202020204" pitchFamily="34" charset="0"/>
            </a:endParaRPr>
          </a:p>
          <a:p>
            <a:pPr>
              <a:lnSpc>
                <a:spcPct val="140000"/>
              </a:lnSpc>
              <a:spcBef>
                <a:spcPts val="0"/>
              </a:spcBef>
              <a:spcAft>
                <a:spcPts val="0"/>
              </a:spcAft>
            </a:pPr>
            <a:r>
              <a:rPr lang="en-US" sz="2800">
                <a:latin typeface="Arial" panose="020B0604020202020204" pitchFamily="34" charset="0"/>
                <a:cs typeface="Arial" panose="020B0604020202020204" pitchFamily="34" charset="0"/>
              </a:rPr>
              <a:t>singur triunghi rezultant.</a:t>
            </a:r>
            <a:endParaRPr lang="en-US" sz="2800">
              <a:latin typeface="Arial" panose="020B0604020202020204" pitchFamily="34" charset="0"/>
              <a:cs typeface="Arial" panose="020B0604020202020204" pitchFamily="34" charset="0"/>
            </a:endParaRPr>
          </a:p>
          <a:p>
            <a:pPr>
              <a:lnSpc>
                <a:spcPct val="140000"/>
              </a:lnSpc>
              <a:spcBef>
                <a:spcPts val="0"/>
              </a:spcBef>
              <a:spcAft>
                <a:spcPts val="0"/>
              </a:spcAft>
            </a:pPr>
            <a:r>
              <a:rPr lang="en-US" sz="2800">
                <a:latin typeface="Arial" panose="020B0604020202020204" pitchFamily="34" charset="0"/>
                <a:cs typeface="Arial" panose="020B0604020202020204" pitchFamily="34" charset="0"/>
              </a:rPr>
              <a:t>• Inductie pe n:</a:t>
            </a:r>
            <a:endParaRPr lang="en-US" sz="2800">
              <a:latin typeface="Arial" panose="020B0604020202020204" pitchFamily="34" charset="0"/>
              <a:cs typeface="Arial" panose="020B0604020202020204" pitchFamily="34" charset="0"/>
            </a:endParaRPr>
          </a:p>
          <a:p>
            <a:pPr>
              <a:lnSpc>
                <a:spcPct val="140000"/>
              </a:lnSpc>
              <a:spcBef>
                <a:spcPts val="0"/>
              </a:spcBef>
              <a:spcAft>
                <a:spcPts val="0"/>
              </a:spcAft>
            </a:pPr>
            <a:r>
              <a:rPr lang="en-US" sz="2800">
                <a:latin typeface="Arial" panose="020B0604020202020204" pitchFamily="34" charset="0"/>
                <a:cs typeface="Arial" panose="020B0604020202020204" pitchFamily="34" charset="0"/>
              </a:rPr>
              <a:t>• Pentru un poligon cu n varfuri</a:t>
            </a:r>
            <a:endParaRPr lang="en-US" sz="2800">
              <a:latin typeface="Arial" panose="020B0604020202020204" pitchFamily="34" charset="0"/>
              <a:cs typeface="Arial" panose="020B0604020202020204" pitchFamily="34" charset="0"/>
            </a:endParaRPr>
          </a:p>
          <a:p>
            <a:pPr>
              <a:lnSpc>
                <a:spcPct val="140000"/>
              </a:lnSpc>
              <a:spcBef>
                <a:spcPts val="0"/>
              </a:spcBef>
              <a:spcAft>
                <a:spcPts val="0"/>
              </a:spcAft>
            </a:pPr>
            <a:r>
              <a:rPr lang="en-US" sz="2800">
                <a:latin typeface="Arial" panose="020B0604020202020204" pitchFamily="34" charset="0"/>
                <a:cs typeface="Arial" panose="020B0604020202020204" pitchFamily="34" charset="0"/>
              </a:rPr>
              <a:t>se construieste o diagonala ce</a:t>
            </a:r>
            <a:endParaRPr lang="en-US" sz="2800">
              <a:latin typeface="Arial" panose="020B0604020202020204" pitchFamily="34" charset="0"/>
              <a:cs typeface="Arial" panose="020B0604020202020204" pitchFamily="34" charset="0"/>
            </a:endParaRPr>
          </a:p>
          <a:p>
            <a:pPr>
              <a:lnSpc>
                <a:spcPct val="140000"/>
              </a:lnSpc>
              <a:spcBef>
                <a:spcPts val="0"/>
              </a:spcBef>
              <a:spcAft>
                <a:spcPts val="0"/>
              </a:spcAft>
            </a:pPr>
            <a:r>
              <a:rPr lang="en-US" sz="2800">
                <a:latin typeface="Arial" panose="020B0604020202020204" pitchFamily="34" charset="0"/>
                <a:cs typeface="Arial" panose="020B0604020202020204" pitchFamily="34" charset="0"/>
              </a:rPr>
              <a:t>imparte poligonul in doua</a:t>
            </a:r>
            <a:endParaRPr lang="en-US" sz="2800">
              <a:latin typeface="Arial" panose="020B0604020202020204" pitchFamily="34" charset="0"/>
              <a:cs typeface="Arial" panose="020B0604020202020204" pitchFamily="34" charset="0"/>
            </a:endParaRPr>
          </a:p>
          <a:p>
            <a:pPr>
              <a:lnSpc>
                <a:spcPct val="140000"/>
              </a:lnSpc>
              <a:spcBef>
                <a:spcPts val="0"/>
              </a:spcBef>
              <a:spcAft>
                <a:spcPts val="0"/>
              </a:spcAft>
            </a:pPr>
            <a:r>
              <a:rPr lang="en-US" sz="2800">
                <a:latin typeface="Arial" panose="020B0604020202020204" pitchFamily="34" charset="0"/>
                <a:cs typeface="Arial" panose="020B0604020202020204" pitchFamily="34" charset="0"/>
              </a:rPr>
              <a:t>poligoane P</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 si P</a:t>
            </a:r>
            <a:r>
              <a:rPr lang="en-US" sz="2800" baseline="-25000">
                <a:latin typeface="Arial" panose="020B0604020202020204" pitchFamily="34" charset="0"/>
                <a:cs typeface="Arial" panose="020B0604020202020204" pitchFamily="34" charset="0"/>
              </a:rPr>
              <a:t>2</a:t>
            </a:r>
            <a:r>
              <a:rPr lang="en-US" sz="2800">
                <a:latin typeface="Arial" panose="020B0604020202020204" pitchFamily="34" charset="0"/>
                <a:cs typeface="Arial" panose="020B0604020202020204" pitchFamily="34" charset="0"/>
              </a:rPr>
              <a:t> cu n</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 si n</a:t>
            </a:r>
            <a:r>
              <a:rPr lang="en-US" sz="2800" baseline="-25000">
                <a:latin typeface="Arial" panose="020B0604020202020204" pitchFamily="34" charset="0"/>
                <a:cs typeface="Arial" panose="020B0604020202020204" pitchFamily="34" charset="0"/>
              </a:rPr>
              <a:t>2</a:t>
            </a:r>
            <a:endParaRPr lang="en-US" sz="2800">
              <a:latin typeface="Arial" panose="020B0604020202020204" pitchFamily="34" charset="0"/>
              <a:cs typeface="Arial" panose="020B0604020202020204" pitchFamily="34" charset="0"/>
            </a:endParaRPr>
          </a:p>
          <a:p>
            <a:pPr>
              <a:lnSpc>
                <a:spcPct val="140000"/>
              </a:lnSpc>
              <a:spcBef>
                <a:spcPts val="0"/>
              </a:spcBef>
              <a:spcAft>
                <a:spcPts val="0"/>
              </a:spcAft>
            </a:pPr>
            <a:r>
              <a:rPr lang="en-US" sz="2800">
                <a:latin typeface="Arial" panose="020B0604020202020204" pitchFamily="34" charset="0"/>
                <a:cs typeface="Arial" panose="020B0604020202020204" pitchFamily="34" charset="0"/>
              </a:rPr>
              <a:t>varfuri astfel incat n1+n2–2 = n.</a:t>
            </a:r>
            <a:endParaRPr lang="en-US" sz="2800">
              <a:latin typeface="Arial" panose="020B0604020202020204" pitchFamily="34" charset="0"/>
              <a:cs typeface="Arial" panose="020B0604020202020204" pitchFamily="34" charset="0"/>
            </a:endParaRPr>
          </a:p>
        </p:txBody>
      </p:sp>
      <p:sp>
        <p:nvSpPr>
          <p:cNvPr id="5" name="Text Box 4"/>
          <p:cNvSpPr txBox="1"/>
          <p:nvPr/>
        </p:nvSpPr>
        <p:spPr>
          <a:xfrm>
            <a:off x="2392680" y="5679440"/>
            <a:ext cx="9444355" cy="953135"/>
          </a:xfrm>
          <a:prstGeom prst="rect">
            <a:avLst/>
          </a:prstGeom>
          <a:noFill/>
        </p:spPr>
        <p:txBody>
          <a:bodyPr wrap="square" rtlCol="0" anchor="t">
            <a:spAutoFit/>
          </a:bodyPr>
          <a:p>
            <a:r>
              <a:rPr lang="en-US" sz="2800">
                <a:latin typeface="Arial" panose="020B0604020202020204" pitchFamily="34" charset="0"/>
                <a:cs typeface="Arial" panose="020B0604020202020204" pitchFamily="34" charset="0"/>
              </a:rPr>
              <a:t>Diagonale: (n</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–3)+(n</a:t>
            </a:r>
            <a:r>
              <a:rPr lang="en-US" sz="2800" baseline="-25000">
                <a:latin typeface="Arial" panose="020B0604020202020204" pitchFamily="34" charset="0"/>
                <a:cs typeface="Arial" panose="020B0604020202020204" pitchFamily="34" charset="0"/>
              </a:rPr>
              <a:t>2</a:t>
            </a:r>
            <a:r>
              <a:rPr lang="en-US" sz="2800">
                <a:latin typeface="Arial" panose="020B0604020202020204" pitchFamily="34" charset="0"/>
                <a:cs typeface="Arial" panose="020B0604020202020204" pitchFamily="34" charset="0"/>
              </a:rPr>
              <a:t> –3)+1 = (n</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+n</a:t>
            </a:r>
            <a:r>
              <a:rPr lang="en-US" sz="2800" baseline="-25000">
                <a:latin typeface="Arial" panose="020B0604020202020204" pitchFamily="34" charset="0"/>
                <a:cs typeface="Arial" panose="020B0604020202020204" pitchFamily="34" charset="0"/>
              </a:rPr>
              <a:t>2</a:t>
            </a:r>
            <a:r>
              <a:rPr lang="en-US" sz="2800">
                <a:latin typeface="Arial" panose="020B0604020202020204" pitchFamily="34" charset="0"/>
                <a:cs typeface="Arial" panose="020B0604020202020204" pitchFamily="34" charset="0"/>
              </a:rPr>
              <a:t>–2)–3 = n–3</a:t>
            </a:r>
            <a:endParaRPr lang="en-US" sz="2800">
              <a:latin typeface="Arial" panose="020B0604020202020204" pitchFamily="34" charset="0"/>
              <a:cs typeface="Arial" panose="020B0604020202020204" pitchFamily="34" charset="0"/>
            </a:endParaRPr>
          </a:p>
          <a:p>
            <a:r>
              <a:rPr lang="en-US" sz="2800">
                <a:latin typeface="Arial" panose="020B0604020202020204" pitchFamily="34" charset="0"/>
                <a:cs typeface="Arial" panose="020B0604020202020204" pitchFamily="34" charset="0"/>
              </a:rPr>
              <a:t>Triunghiuri: (n</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–2)+(n</a:t>
            </a:r>
            <a:r>
              <a:rPr lang="en-US" sz="2800" baseline="-25000">
                <a:latin typeface="Arial" panose="020B0604020202020204" pitchFamily="34" charset="0"/>
                <a:cs typeface="Arial" panose="020B0604020202020204" pitchFamily="34" charset="0"/>
              </a:rPr>
              <a:t>2</a:t>
            </a:r>
            <a:r>
              <a:rPr lang="en-US" sz="2800">
                <a:latin typeface="Arial" panose="020B0604020202020204" pitchFamily="34" charset="0"/>
                <a:cs typeface="Arial" panose="020B0604020202020204" pitchFamily="34" charset="0"/>
              </a:rPr>
              <a:t>–2) = (n</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+n</a:t>
            </a:r>
            <a:r>
              <a:rPr lang="en-US" sz="2800" baseline="-25000">
                <a:latin typeface="Arial" panose="020B0604020202020204" pitchFamily="34" charset="0"/>
                <a:cs typeface="Arial" panose="020B0604020202020204" pitchFamily="34" charset="0"/>
              </a:rPr>
              <a:t>2</a:t>
            </a:r>
            <a:r>
              <a:rPr lang="en-US" sz="2800">
                <a:latin typeface="Arial" panose="020B0604020202020204" pitchFamily="34" charset="0"/>
                <a:cs typeface="Arial" panose="020B0604020202020204" pitchFamily="34" charset="0"/>
              </a:rPr>
              <a:t>–2)–2 = n–2</a:t>
            </a:r>
            <a:endParaRPr lang="en-US" sz="280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1"/>
          <a:srcRect l="56686" t="41128" r="18121" b="31398"/>
          <a:stretch>
            <a:fillRect/>
          </a:stretch>
        </p:blipFill>
        <p:spPr>
          <a:xfrm>
            <a:off x="7322185" y="2324735"/>
            <a:ext cx="4756785" cy="29165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471805" y="519430"/>
            <a:ext cx="6440805" cy="1014730"/>
          </a:xfrm>
        </p:spPr>
        <p:txBody>
          <a:bodyPr>
            <a:normAutofit fontScale="90000"/>
          </a:bodyPr>
          <a:p>
            <a:r>
              <a:rPr lang="en-US" sz="4800" b="1">
                <a:sym typeface="+mn-ea"/>
              </a:rPr>
              <a:t>Duala triangularii</a:t>
            </a:r>
            <a:br>
              <a:rPr lang="en-US" sz="4800"/>
            </a:br>
            <a:endParaRPr lang="en-US" sz="4800"/>
          </a:p>
        </p:txBody>
      </p:sp>
      <p:sp>
        <p:nvSpPr>
          <p:cNvPr id="4" name="Subtitle 3"/>
          <p:cNvSpPr>
            <a:spLocks noGrp="1"/>
          </p:cNvSpPr>
          <p:nvPr>
            <p:ph type="subTitle" idx="1"/>
          </p:nvPr>
        </p:nvSpPr>
        <p:spPr>
          <a:xfrm>
            <a:off x="375920" y="1063943"/>
            <a:ext cx="9144000" cy="1655762"/>
          </a:xfrm>
        </p:spPr>
        <p:txBody>
          <a:bodyPr>
            <a:normAutofit/>
          </a:bodyPr>
          <a:p>
            <a:pPr marL="342900" indent="-342900" algn="l">
              <a:buFont typeface="Arial" panose="020B0604020202020204" pitchFamily="34" charset="0"/>
              <a:buChar char="•"/>
            </a:pPr>
            <a:r>
              <a:rPr lang="en-US" b="1">
                <a:cs typeface="Arial" panose="020B0604020202020204" pitchFamily="34" charset="0"/>
              </a:rPr>
              <a:t>Definitie:</a:t>
            </a:r>
            <a:r>
              <a:rPr lang="en-US">
                <a:cs typeface="Arial" panose="020B0604020202020204" pitchFamily="34" charset="0"/>
              </a:rPr>
              <a:t> Duala unei triangulari T a unui poligon simplu P este un graf unde:</a:t>
            </a:r>
            <a:endParaRPr lang="en-US">
              <a:cs typeface="Arial" panose="020B0604020202020204" pitchFamily="34" charset="0"/>
            </a:endParaRPr>
          </a:p>
          <a:p>
            <a:pPr marL="971550" lvl="1" indent="-514350" algn="l">
              <a:buFont typeface="+mj-lt"/>
              <a:buAutoNum type="romanUcPeriod"/>
            </a:pPr>
            <a:r>
              <a:rPr lang="en-US" sz="2400">
                <a:cs typeface="Arial" panose="020B0604020202020204" pitchFamily="34" charset="0"/>
              </a:rPr>
              <a:t> Varfurile sunt triunghiuri din T</a:t>
            </a:r>
            <a:endParaRPr lang="en-US" sz="2400">
              <a:cs typeface="Arial" panose="020B0604020202020204" pitchFamily="34" charset="0"/>
            </a:endParaRPr>
          </a:p>
          <a:p>
            <a:pPr marL="971550" lvl="1" indent="-514350" algn="l">
              <a:buFont typeface="+mj-lt"/>
              <a:buAutoNum type="romanUcPeriod"/>
            </a:pPr>
            <a:r>
              <a:rPr lang="en-US" sz="2400">
                <a:cs typeface="Arial" panose="020B0604020202020204" pitchFamily="34" charset="0"/>
                <a:sym typeface="+mn-ea"/>
              </a:rPr>
              <a:t> Muchiile reprezinta adiacente intre triunghiuri</a:t>
            </a:r>
            <a:endParaRPr lang="en-US" sz="2400">
              <a:cs typeface="Arial" panose="020B0604020202020204" pitchFamily="34" charset="0"/>
            </a:endParaRPr>
          </a:p>
          <a:p>
            <a:pPr marL="971550" lvl="1" indent="-514350" algn="l">
              <a:buFont typeface="+mj-lt"/>
              <a:buAutoNum type="romanUcPeriod"/>
            </a:pPr>
            <a:endParaRPr lang="en-US" sz="2400">
              <a:cs typeface="Arial" panose="020B0604020202020204" pitchFamily="34" charset="0"/>
            </a:endParaRPr>
          </a:p>
          <a:p>
            <a:pPr lvl="1" algn="l">
              <a:buFont typeface="+mj-lt"/>
            </a:pPr>
            <a:endParaRPr lang="en-US" sz="2400">
              <a:cs typeface="Arial" panose="020B0604020202020204" pitchFamily="34" charset="0"/>
            </a:endParaRPr>
          </a:p>
          <a:p>
            <a:pPr algn="l"/>
            <a:endParaRPr lang="en-US">
              <a:cs typeface="Arial" panose="020B0604020202020204" pitchFamily="34" charset="0"/>
            </a:endParaRPr>
          </a:p>
        </p:txBody>
      </p:sp>
      <p:grpSp>
        <p:nvGrpSpPr>
          <p:cNvPr id="47" name="组合 46"/>
          <p:cNvGrpSpPr/>
          <p:nvPr/>
        </p:nvGrpSpPr>
        <p:grpSpPr>
          <a:xfrm>
            <a:off x="603653" y="803502"/>
            <a:ext cx="8013172" cy="78377"/>
            <a:chOff x="668594" y="848829"/>
            <a:chExt cx="8013172" cy="78377"/>
          </a:xfrm>
        </p:grpSpPr>
        <p:cxnSp>
          <p:nvCxnSpPr>
            <p:cNvPr id="48" name="直接连接符 47"/>
            <p:cNvCxnSpPr/>
            <p:nvPr/>
          </p:nvCxnSpPr>
          <p:spPr>
            <a:xfrm>
              <a:off x="729721" y="890794"/>
              <a:ext cx="7952045" cy="0"/>
            </a:xfrm>
            <a:prstGeom prst="line">
              <a:avLst/>
            </a:prstGeom>
            <a:solidFill>
              <a:srgbClr val="070606"/>
            </a:solidFill>
            <a:ln w="15875">
              <a:solidFill>
                <a:srgbClr val="B0CDEA"/>
              </a:solidFill>
              <a:round/>
            </a:ln>
          </p:spPr>
        </p:cxnSp>
        <p:sp>
          <p:nvSpPr>
            <p:cNvPr id="49" name="矩形 48"/>
            <p:cNvSpPr/>
            <p:nvPr/>
          </p:nvSpPr>
          <p:spPr>
            <a:xfrm>
              <a:off x="668594" y="848829"/>
              <a:ext cx="2586446" cy="78377"/>
            </a:xfrm>
            <a:prstGeom prst="rect">
              <a:avLst/>
            </a:prstGeom>
            <a:solidFill>
              <a:srgbClr val="B0CD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grpSp>
      <p:sp>
        <p:nvSpPr>
          <p:cNvPr id="5" name="Text Box 4"/>
          <p:cNvSpPr txBox="1"/>
          <p:nvPr/>
        </p:nvSpPr>
        <p:spPr>
          <a:xfrm>
            <a:off x="664845" y="2719705"/>
            <a:ext cx="9245600" cy="829945"/>
          </a:xfrm>
          <a:prstGeom prst="rect">
            <a:avLst/>
          </a:prstGeom>
          <a:noFill/>
        </p:spPr>
        <p:txBody>
          <a:bodyPr wrap="square" rtlCol="0">
            <a:spAutoFit/>
          </a:bodyPr>
          <a:p>
            <a:r>
              <a:rPr lang="en-US" sz="2400" b="1">
                <a:latin typeface="Arial" panose="020B0604020202020204" pitchFamily="34" charset="0"/>
                <a:cs typeface="Arial" panose="020B0604020202020204" pitchFamily="34" charset="0"/>
              </a:rPr>
              <a:t>Proprietate: </a:t>
            </a:r>
            <a:r>
              <a:rPr lang="en-US" sz="2400">
                <a:latin typeface="Arial" panose="020B0604020202020204" pitchFamily="34" charset="0"/>
                <a:cs typeface="Arial" panose="020B0604020202020204" pitchFamily="34" charset="0"/>
              </a:rPr>
              <a:t>duala triangularii este un arbore in</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care gradul oricarui nod este maxim 3</a:t>
            </a:r>
            <a:r>
              <a:rPr lang="en-US"/>
              <a:t>.</a:t>
            </a:r>
            <a:endParaRPr lang="en-US"/>
          </a:p>
        </p:txBody>
      </p:sp>
      <p:pic>
        <p:nvPicPr>
          <p:cNvPr id="6" name="Picture 5"/>
          <p:cNvPicPr>
            <a:picLocks noChangeAspect="1"/>
          </p:cNvPicPr>
          <p:nvPr/>
        </p:nvPicPr>
        <p:blipFill>
          <a:blip r:embed="rId1"/>
          <a:srcRect l="60708" t="26016" r="18594" b="33689"/>
          <a:stretch>
            <a:fillRect/>
          </a:stretch>
        </p:blipFill>
        <p:spPr>
          <a:xfrm>
            <a:off x="8086725" y="1858010"/>
            <a:ext cx="3118485" cy="3414395"/>
          </a:xfrm>
          <a:prstGeom prst="rect">
            <a:avLst/>
          </a:prstGeom>
        </p:spPr>
      </p:pic>
      <p:sp>
        <p:nvSpPr>
          <p:cNvPr id="7" name="Text Box 6"/>
          <p:cNvSpPr txBox="1"/>
          <p:nvPr/>
        </p:nvSpPr>
        <p:spPr>
          <a:xfrm>
            <a:off x="777240" y="3549650"/>
            <a:ext cx="8038465" cy="2306955"/>
          </a:xfrm>
          <a:prstGeom prst="rect">
            <a:avLst/>
          </a:prstGeom>
          <a:noFill/>
        </p:spPr>
        <p:txBody>
          <a:bodyPr wrap="square" rtlCol="0" anchor="t">
            <a:spAutoFit/>
          </a:bodyPr>
          <a:p>
            <a:r>
              <a:rPr lang="en-US" sz="2400" b="1">
                <a:latin typeface="Arial" panose="020B0604020202020204" pitchFamily="34" charset="0"/>
                <a:cs typeface="Arial" panose="020B0604020202020204" pitchFamily="34" charset="0"/>
              </a:rPr>
              <a:t>Demonstratie:</a:t>
            </a:r>
            <a:endParaRPr lang="en-US" sz="2400" b="1">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 Grad ≤ 3 (din constructie). Nici un triunghi nu are </a:t>
            </a:r>
            <a:endParaRPr lang="en-US" sz="2400">
              <a:latin typeface="Arial" panose="020B0604020202020204" pitchFamily="34" charset="0"/>
              <a:cs typeface="Arial" panose="020B0604020202020204" pitchFamily="34" charset="0"/>
            </a:endParaRPr>
          </a:p>
          <a:p>
            <a:pPr indent="0">
              <a:buFont typeface="Arial" panose="020B0604020202020204" pitchFamily="34" charset="0"/>
              <a:buNone/>
            </a:pPr>
            <a:r>
              <a:rPr lang="en-US" sz="2400">
                <a:latin typeface="Arial" panose="020B0604020202020204" pitchFamily="34" charset="0"/>
                <a:cs typeface="Arial" panose="020B0604020202020204" pitchFamily="34" charset="0"/>
              </a:rPr>
              <a:t>     mai mult de 3 vecini.</a:t>
            </a: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 Lipsa cicluri (prin contradictie). Daca ar exista un </a:t>
            </a:r>
            <a:endParaRPr lang="en-US" sz="2400">
              <a:latin typeface="Arial" panose="020B0604020202020204" pitchFamily="34" charset="0"/>
              <a:cs typeface="Arial" panose="020B0604020202020204" pitchFamily="34" charset="0"/>
            </a:endParaRPr>
          </a:p>
          <a:p>
            <a:pPr indent="0">
              <a:buFont typeface="Arial" panose="020B0604020202020204" pitchFamily="34" charset="0"/>
              <a:buNone/>
            </a:pPr>
            <a:r>
              <a:rPr lang="en-US" sz="2400">
                <a:latin typeface="Arial" panose="020B0604020202020204" pitchFamily="34" charset="0"/>
                <a:cs typeface="Arial" panose="020B0604020202020204" pitchFamily="34" charset="0"/>
              </a:rPr>
              <a:t>     ciclu, nu  ar mai fi poligon simplu (are avea gauri).</a:t>
            </a:r>
            <a:endParaRPr lang="en-US" sz="2400">
              <a:latin typeface="Arial" panose="020B0604020202020204" pitchFamily="34" charset="0"/>
              <a:cs typeface="Arial" panose="020B0604020202020204" pitchFamily="34" charset="0"/>
            </a:endParaRPr>
          </a:p>
          <a:p>
            <a:pPr indent="0">
              <a:buFont typeface="Arial" panose="020B0604020202020204" pitchFamily="34" charset="0"/>
              <a:buNone/>
            </a:pPr>
            <a:r>
              <a:rPr lang="en-US" sz="2400">
                <a:latin typeface="Arial" panose="020B0604020202020204" pitchFamily="34" charset="0"/>
                <a:cs typeface="Arial" panose="020B0604020202020204" pitchFamily="34" charset="0"/>
              </a:rPr>
              <a:t>     De fapt, T este un arbore binar!</a:t>
            </a:r>
            <a:endParaRPr lang="en-US" sz="24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203835" y="123825"/>
            <a:ext cx="10515600" cy="1325563"/>
          </a:xfrm>
        </p:spPr>
        <p:txBody>
          <a:bodyPr/>
          <a:p>
            <a:r>
              <a:rPr lang="en-US" b="1"/>
              <a:t>Algoritm simplu de triangulare </a:t>
            </a:r>
            <a:endParaRPr lang="en-US" b="1"/>
          </a:p>
        </p:txBody>
      </p:sp>
      <p:sp>
        <p:nvSpPr>
          <p:cNvPr id="5" name="Content Placeholder 4"/>
          <p:cNvSpPr>
            <a:spLocks noGrp="1"/>
          </p:cNvSpPr>
          <p:nvPr>
            <p:ph sz="half" idx="1"/>
          </p:nvPr>
        </p:nvSpPr>
        <p:spPr>
          <a:xfrm>
            <a:off x="384810" y="1449705"/>
            <a:ext cx="11360785" cy="4351655"/>
          </a:xfrm>
        </p:spPr>
        <p:txBody>
          <a:bodyPr>
            <a:noAutofit/>
          </a:bodyPr>
          <a:p>
            <a:pPr marL="0" indent="0">
              <a:buNone/>
            </a:pPr>
            <a:r>
              <a:rPr lang="en-US" b="1">
                <a:cs typeface="Arial" panose="020B0604020202020204" pitchFamily="34" charset="0"/>
              </a:rPr>
              <a:t>Idee:</a:t>
            </a:r>
            <a:r>
              <a:rPr lang="en-US">
                <a:cs typeface="Arial" panose="020B0604020202020204" pitchFamily="34" charset="0"/>
              </a:rPr>
              <a:t> Se reduce poligonul prin taierea unui triunghi la</a:t>
            </a:r>
            <a:endParaRPr lang="en-US">
              <a:cs typeface="Arial" panose="020B0604020202020204" pitchFamily="34" charset="0"/>
            </a:endParaRPr>
          </a:p>
          <a:p>
            <a:pPr marL="0" indent="0">
              <a:buNone/>
            </a:pPr>
            <a:r>
              <a:rPr lang="en-US">
                <a:cs typeface="Arial" panose="020B0604020202020204" pitchFamily="34" charset="0"/>
              </a:rPr>
              <a:t>   fiecare iteratie.</a:t>
            </a:r>
            <a:endParaRPr lang="en-US">
              <a:cs typeface="Arial" panose="020B0604020202020204" pitchFamily="34" charset="0"/>
            </a:endParaRPr>
          </a:p>
          <a:p>
            <a:pPr marL="0" indent="0">
              <a:buNone/>
            </a:pPr>
            <a:r>
              <a:rPr lang="en-US">
                <a:cs typeface="Arial" panose="020B0604020202020204" pitchFamily="34" charset="0"/>
              </a:rPr>
              <a:t>Triunghiul taiat va fi format din 3 varfuri </a:t>
            </a:r>
            <a:endParaRPr lang="en-US">
              <a:cs typeface="Arial" panose="020B0604020202020204" pitchFamily="34" charset="0"/>
            </a:endParaRPr>
          </a:p>
          <a:p>
            <a:pPr marL="0" indent="0">
              <a:buNone/>
            </a:pPr>
            <a:r>
              <a:rPr lang="en-US">
                <a:cs typeface="Arial" panose="020B0604020202020204" pitchFamily="34" charset="0"/>
              </a:rPr>
              <a:t>consecutive (v</a:t>
            </a:r>
            <a:r>
              <a:rPr lang="en-US" baseline="-25000">
                <a:cs typeface="Arial" panose="020B0604020202020204" pitchFamily="34" charset="0"/>
              </a:rPr>
              <a:t>i</a:t>
            </a:r>
            <a:r>
              <a:rPr lang="en-US">
                <a:cs typeface="Arial" panose="020B0604020202020204" pitchFamily="34" charset="0"/>
              </a:rPr>
              <a:t>,v</a:t>
            </a:r>
            <a:r>
              <a:rPr lang="en-US" baseline="-25000">
                <a:cs typeface="Arial" panose="020B0604020202020204" pitchFamily="34" charset="0"/>
              </a:rPr>
              <a:t>i+1</a:t>
            </a:r>
            <a:r>
              <a:rPr lang="en-US">
                <a:cs typeface="Arial" panose="020B0604020202020204" pitchFamily="34" charset="0"/>
              </a:rPr>
              <a:t>,v</a:t>
            </a:r>
            <a:r>
              <a:rPr lang="en-US" baseline="-25000">
                <a:cs typeface="Arial" panose="020B0604020202020204" pitchFamily="34" charset="0"/>
              </a:rPr>
              <a:t>i+2</a:t>
            </a:r>
            <a:r>
              <a:rPr lang="en-US">
                <a:cs typeface="Arial" panose="020B0604020202020204" pitchFamily="34" charset="0"/>
              </a:rPr>
              <a:t>). Diagonala este(v</a:t>
            </a:r>
            <a:r>
              <a:rPr lang="en-US" baseline="-25000">
                <a:cs typeface="Arial" panose="020B0604020202020204" pitchFamily="34" charset="0"/>
              </a:rPr>
              <a:t>i</a:t>
            </a:r>
            <a:r>
              <a:rPr lang="en-US">
                <a:cs typeface="Arial" panose="020B0604020202020204" pitchFamily="34" charset="0"/>
              </a:rPr>
              <a:t>,v</a:t>
            </a:r>
            <a:r>
              <a:rPr lang="en-US" baseline="-25000">
                <a:cs typeface="Arial" panose="020B0604020202020204" pitchFamily="34" charset="0"/>
              </a:rPr>
              <a:t>i+2</a:t>
            </a:r>
            <a:r>
              <a:rPr lang="en-US">
                <a:cs typeface="Arial" panose="020B0604020202020204" pitchFamily="34" charset="0"/>
              </a:rPr>
              <a:t>).</a:t>
            </a:r>
            <a:endParaRPr lang="en-US">
              <a:cs typeface="Arial" panose="020B0604020202020204" pitchFamily="34" charset="0"/>
            </a:endParaRPr>
          </a:p>
          <a:p>
            <a:pPr marL="0" indent="0">
              <a:buNone/>
            </a:pPr>
            <a:r>
              <a:rPr lang="en-US" b="1">
                <a:cs typeface="Arial" panose="020B0604020202020204" pitchFamily="34" charset="0"/>
              </a:rPr>
              <a:t>Test de validitate:</a:t>
            </a:r>
            <a:endParaRPr lang="en-US">
              <a:cs typeface="Arial" panose="020B0604020202020204" pitchFamily="34" charset="0"/>
            </a:endParaRPr>
          </a:p>
          <a:p>
            <a:pPr marL="0" indent="0">
              <a:buNone/>
            </a:pPr>
            <a:r>
              <a:rPr lang="en-US">
                <a:cs typeface="Arial" panose="020B0604020202020204" pitchFamily="34" charset="0"/>
              </a:rPr>
              <a:t>1. Diagonala nu intersecteaza</a:t>
            </a:r>
            <a:endParaRPr lang="en-US">
              <a:cs typeface="Arial" panose="020B0604020202020204" pitchFamily="34" charset="0"/>
            </a:endParaRPr>
          </a:p>
          <a:p>
            <a:pPr marL="0" indent="0">
              <a:buNone/>
            </a:pPr>
            <a:r>
              <a:rPr lang="en-US">
                <a:cs typeface="Arial" panose="020B0604020202020204" pitchFamily="34" charset="0"/>
              </a:rPr>
              <a:t>alte varfuri ale poligonului.</a:t>
            </a:r>
            <a:endParaRPr lang="en-US">
              <a:cs typeface="Arial" panose="020B0604020202020204" pitchFamily="34" charset="0"/>
            </a:endParaRPr>
          </a:p>
          <a:p>
            <a:pPr marL="0" indent="0">
              <a:buNone/>
            </a:pPr>
            <a:r>
              <a:rPr lang="en-US">
                <a:cs typeface="Arial" panose="020B0604020202020204" pitchFamily="34" charset="0"/>
              </a:rPr>
              <a:t>2. Diagonala trebuie sa fie in</a:t>
            </a:r>
            <a:endParaRPr lang="en-US">
              <a:cs typeface="Arial" panose="020B0604020202020204" pitchFamily="34" charset="0"/>
            </a:endParaRPr>
          </a:p>
          <a:p>
            <a:pPr marL="0" indent="0">
              <a:buNone/>
            </a:pPr>
            <a:r>
              <a:rPr lang="en-US">
                <a:cs typeface="Arial" panose="020B0604020202020204" pitchFamily="34" charset="0"/>
              </a:rPr>
              <a:t>interiorul poligonului.</a:t>
            </a:r>
            <a:endParaRPr lang="en-US">
              <a:cs typeface="Arial" panose="020B0604020202020204" pitchFamily="34" charset="0"/>
            </a:endParaRPr>
          </a:p>
        </p:txBody>
      </p:sp>
      <p:pic>
        <p:nvPicPr>
          <p:cNvPr id="7" name="Picture 6"/>
          <p:cNvPicPr>
            <a:picLocks noChangeAspect="1"/>
          </p:cNvPicPr>
          <p:nvPr/>
        </p:nvPicPr>
        <p:blipFill>
          <a:blip r:embed="rId1"/>
          <a:srcRect l="61214" t="34299" r="19981" b="22545"/>
          <a:stretch>
            <a:fillRect/>
          </a:stretch>
        </p:blipFill>
        <p:spPr>
          <a:xfrm>
            <a:off x="8444230" y="2047875"/>
            <a:ext cx="3641090" cy="46983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323850" y="127000"/>
            <a:ext cx="7042150" cy="3784600"/>
          </a:xfrm>
          <a:prstGeom prst="rect">
            <a:avLst/>
          </a:prstGeom>
          <a:noFill/>
        </p:spPr>
        <p:txBody>
          <a:bodyPr wrap="square" rtlCol="0" anchor="t">
            <a:spAutoFit/>
          </a:bodyPr>
          <a:p>
            <a:r>
              <a:rPr lang="en-US" sz="2400" b="1">
                <a:latin typeface="Arial" panose="020B0604020202020204" pitchFamily="34" charset="0"/>
                <a:cs typeface="Arial" panose="020B0604020202020204" pitchFamily="34" charset="0"/>
              </a:rPr>
              <a:t>proc</a:t>
            </a:r>
            <a:r>
              <a:rPr lang="en-US" sz="2400">
                <a:latin typeface="Arial" panose="020B0604020202020204" pitchFamily="34" charset="0"/>
                <a:cs typeface="Arial" panose="020B0604020202020204" pitchFamily="34" charset="0"/>
              </a:rPr>
              <a:t> trianguleaza(P)</a:t>
            </a:r>
            <a:endParaRPr lang="en-US" sz="2400">
              <a:latin typeface="Arial" panose="020B0604020202020204" pitchFamily="34" charset="0"/>
              <a:cs typeface="Arial" panose="020B0604020202020204" pitchFamily="34" charset="0"/>
            </a:endParaRPr>
          </a:p>
          <a:p>
            <a:r>
              <a:rPr lang="en-US" sz="2400" b="1">
                <a:latin typeface="Arial" panose="020B0604020202020204" pitchFamily="34" charset="0"/>
                <a:cs typeface="Arial" panose="020B0604020202020204" pitchFamily="34" charset="0"/>
              </a:rPr>
              <a:t>  if</a:t>
            </a:r>
            <a:r>
              <a:rPr lang="en-US" sz="2400">
                <a:latin typeface="Arial" panose="020B0604020202020204" pitchFamily="34" charset="0"/>
                <a:cs typeface="Arial" panose="020B0604020202020204" pitchFamily="34" charset="0"/>
              </a:rPr>
              <a:t> |P| ≤ 3</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      intoarce(P);</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       return;</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i ←0;</a:t>
            </a:r>
            <a:endParaRPr lang="en-US" sz="2400">
              <a:latin typeface="Arial" panose="020B0604020202020204" pitchFamily="34" charset="0"/>
              <a:cs typeface="Arial" panose="020B0604020202020204" pitchFamily="34" charset="0"/>
            </a:endParaRPr>
          </a:p>
          <a:p>
            <a:r>
              <a:rPr lang="en-US" sz="2400" b="1">
                <a:latin typeface="Arial" panose="020B0604020202020204" pitchFamily="34" charset="0"/>
                <a:cs typeface="Arial" panose="020B0604020202020204" pitchFamily="34" charset="0"/>
              </a:rPr>
              <a:t>while</a:t>
            </a:r>
            <a:r>
              <a:rPr lang="en-US" sz="2400">
                <a:latin typeface="Arial" panose="020B0604020202020204" pitchFamily="34" charset="0"/>
                <a:cs typeface="Arial" panose="020B0604020202020204" pitchFamily="34" charset="0"/>
              </a:rPr>
              <a:t> diagonala(v</a:t>
            </a:r>
            <a:r>
              <a:rPr lang="en-US" sz="2400" baseline="-25000">
                <a:latin typeface="Arial" panose="020B0604020202020204" pitchFamily="34" charset="0"/>
                <a:cs typeface="Arial" panose="020B0604020202020204" pitchFamily="34" charset="0"/>
              </a:rPr>
              <a:t>i</a:t>
            </a:r>
            <a:r>
              <a:rPr lang="en-US" sz="2400">
                <a:latin typeface="Arial" panose="020B0604020202020204" pitchFamily="34" charset="0"/>
                <a:cs typeface="Arial" panose="020B0604020202020204" pitchFamily="34" charset="0"/>
              </a:rPr>
              <a:t>,v</a:t>
            </a:r>
            <a:r>
              <a:rPr lang="en-US" sz="2400" baseline="-25000">
                <a:latin typeface="Arial" panose="020B0604020202020204" pitchFamily="34" charset="0"/>
                <a:cs typeface="Arial" panose="020B0604020202020204" pitchFamily="34" charset="0"/>
              </a:rPr>
              <a:t>i+2</a:t>
            </a:r>
            <a:r>
              <a:rPr lang="en-US" sz="2400">
                <a:latin typeface="Arial" panose="020B0604020202020204" pitchFamily="34" charset="0"/>
                <a:cs typeface="Arial" panose="020B0604020202020204" pitchFamily="34" charset="0"/>
              </a:rPr>
              <a:t>) nu este legala</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i++;</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intoarce(v</a:t>
            </a:r>
            <a:r>
              <a:rPr lang="en-US" sz="2400" baseline="-25000">
                <a:latin typeface="Arial" panose="020B0604020202020204" pitchFamily="34" charset="0"/>
                <a:cs typeface="Arial" panose="020B0604020202020204" pitchFamily="34" charset="0"/>
              </a:rPr>
              <a:t>i</a:t>
            </a:r>
            <a:r>
              <a:rPr lang="en-US" sz="2400">
                <a:latin typeface="Arial" panose="020B0604020202020204" pitchFamily="34" charset="0"/>
                <a:cs typeface="Arial" panose="020B0604020202020204" pitchFamily="34" charset="0"/>
              </a:rPr>
              <a:t>,v</a:t>
            </a:r>
            <a:r>
              <a:rPr lang="en-US" sz="2400" baseline="-25000">
                <a:latin typeface="Arial" panose="020B0604020202020204" pitchFamily="34" charset="0"/>
                <a:cs typeface="Arial" panose="020B0604020202020204" pitchFamily="34" charset="0"/>
              </a:rPr>
              <a:t>i+1</a:t>
            </a:r>
            <a:r>
              <a:rPr lang="en-US" sz="2400">
                <a:latin typeface="Arial" panose="020B0604020202020204" pitchFamily="34" charset="0"/>
                <a:cs typeface="Arial" panose="020B0604020202020204" pitchFamily="34" charset="0"/>
              </a:rPr>
              <a:t>,v</a:t>
            </a:r>
            <a:r>
              <a:rPr lang="en-US" sz="2400" baseline="-25000">
                <a:latin typeface="Arial" panose="020B0604020202020204" pitchFamily="34" charset="0"/>
                <a:cs typeface="Arial" panose="020B0604020202020204" pitchFamily="34" charset="0"/>
              </a:rPr>
              <a:t>i+2</a:t>
            </a:r>
            <a:r>
              <a:rPr lang="en-US" sz="2400">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elimina v</a:t>
            </a:r>
            <a:r>
              <a:rPr lang="en-US" sz="2400" baseline="-25000">
                <a:latin typeface="Arial" panose="020B0604020202020204" pitchFamily="34" charset="0"/>
                <a:cs typeface="Arial" panose="020B0604020202020204" pitchFamily="34" charset="0"/>
              </a:rPr>
              <a:t>i+1</a:t>
            </a:r>
            <a:r>
              <a:rPr lang="en-US" sz="2400">
                <a:latin typeface="Arial" panose="020B0604020202020204" pitchFamily="34" charset="0"/>
                <a:cs typeface="Arial" panose="020B0604020202020204" pitchFamily="34" charset="0"/>
              </a:rPr>
              <a:t> din P;</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trianguleaza(P);</a:t>
            </a:r>
            <a:endParaRPr lang="en-US" sz="2400">
              <a:latin typeface="Arial" panose="020B0604020202020204" pitchFamily="34" charset="0"/>
              <a:cs typeface="Arial" panose="020B0604020202020204" pitchFamily="34" charset="0"/>
            </a:endParaRPr>
          </a:p>
        </p:txBody>
      </p:sp>
      <p:sp>
        <p:nvSpPr>
          <p:cNvPr id="9" name="Text Box 8"/>
          <p:cNvSpPr txBox="1"/>
          <p:nvPr/>
        </p:nvSpPr>
        <p:spPr>
          <a:xfrm>
            <a:off x="1311275" y="4341495"/>
            <a:ext cx="10938510" cy="1938020"/>
          </a:xfrm>
          <a:prstGeom prst="rect">
            <a:avLst/>
          </a:prstGeom>
          <a:noFill/>
        </p:spPr>
        <p:txBody>
          <a:bodyPr wrap="square" rtlCol="0" anchor="t">
            <a:spAutoFit/>
          </a:bodyPr>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Surse ale ineficientei:</a:t>
            </a:r>
            <a:endParaRPr lang="en-US" sz="2400">
              <a:latin typeface="Arial" panose="020B0604020202020204" pitchFamily="34" charset="0"/>
              <a:cs typeface="Arial" panose="020B0604020202020204" pitchFamily="34" charset="0"/>
            </a:endParaRPr>
          </a:p>
          <a:p>
            <a:pPr indent="0">
              <a:buNone/>
            </a:pPr>
            <a:r>
              <a:rPr lang="en-US" sz="2400">
                <a:latin typeface="Arial" panose="020B0604020202020204" pitchFamily="34" charset="0"/>
                <a:cs typeface="Arial" panose="020B0604020202020204" pitchFamily="34" charset="0"/>
              </a:rPr>
              <a:t>	▫ Teste repetate ale diagonalelor</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		▫ Diagonalele nu sunt sortate sau ordonate</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		▫ Diagonalele pot fi precalculate in O(n</a:t>
            </a:r>
            <a:r>
              <a:rPr lang="en-US" sz="2400" baseline="30000">
                <a:latin typeface="Arial" panose="020B0604020202020204" pitchFamily="34" charset="0"/>
                <a:cs typeface="Arial" panose="020B0604020202020204" pitchFamily="34" charset="0"/>
              </a:rPr>
              <a:t>2</a:t>
            </a:r>
            <a:r>
              <a:rPr lang="en-US" sz="240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p:txBody>
      </p:sp>
      <p:sp>
        <p:nvSpPr>
          <p:cNvPr id="10" name="Text Box 9"/>
          <p:cNvSpPr txBox="1"/>
          <p:nvPr/>
        </p:nvSpPr>
        <p:spPr>
          <a:xfrm>
            <a:off x="323850" y="3911600"/>
            <a:ext cx="6018530" cy="829945"/>
          </a:xfrm>
          <a:prstGeom prst="rect">
            <a:avLst/>
          </a:prstGeom>
          <a:noFill/>
        </p:spPr>
        <p:txBody>
          <a:bodyPr wrap="none" rtlCol="0" anchor="t">
            <a:spAutoFit/>
          </a:bodyPr>
          <a:p>
            <a:r>
              <a:rPr lang="en-US" sz="2400" b="1">
                <a:latin typeface="Arial" panose="020B0604020202020204" pitchFamily="34" charset="0"/>
                <a:cs typeface="Arial" panose="020B0604020202020204" pitchFamily="34" charset="0"/>
                <a:sym typeface="+mn-ea"/>
              </a:rPr>
              <a:t>Complexitate:</a:t>
            </a:r>
            <a:r>
              <a:rPr lang="en-US" sz="2400">
                <a:latin typeface="Arial" panose="020B0604020202020204" pitchFamily="34" charset="0"/>
                <a:cs typeface="Arial" panose="020B0604020202020204" pitchFamily="34" charset="0"/>
                <a:sym typeface="+mn-ea"/>
              </a:rPr>
              <a:t> n × n teste ale diagonalelor,</a:t>
            </a:r>
            <a:endParaRPr lang="en-US" sz="2400">
              <a:latin typeface="Arial" panose="020B0604020202020204" pitchFamily="34" charset="0"/>
              <a:cs typeface="Arial" panose="020B0604020202020204" pitchFamily="34" charset="0"/>
              <a:sym typeface="+mn-ea"/>
            </a:endParaRPr>
          </a:p>
          <a:p>
            <a:r>
              <a:rPr lang="en-US" sz="2400">
                <a:latin typeface="Arial" panose="020B0604020202020204" pitchFamily="34" charset="0"/>
                <a:cs typeface="Arial" panose="020B0604020202020204" pitchFamily="34" charset="0"/>
                <a:sym typeface="+mn-ea"/>
              </a:rPr>
              <a:t>fiecare avand un cost de O(n) → O(n</a:t>
            </a:r>
            <a:r>
              <a:rPr lang="en-US" sz="2400" baseline="30000">
                <a:latin typeface="Arial" panose="020B0604020202020204" pitchFamily="34" charset="0"/>
                <a:cs typeface="Arial" panose="020B0604020202020204" pitchFamily="34" charset="0"/>
                <a:sym typeface="+mn-ea"/>
              </a:rPr>
              <a:t>3</a:t>
            </a:r>
            <a:r>
              <a:rPr lang="en-US" sz="2400">
                <a:latin typeface="Arial" panose="020B0604020202020204" pitchFamily="34" charset="0"/>
                <a:cs typeface="Arial" panose="020B0604020202020204" pitchFamily="34" charset="0"/>
                <a:sym typeface="+mn-ea"/>
              </a:rPr>
              <a:t>).</a:t>
            </a:r>
            <a:endParaRPr lang="en-US" sz="2400">
              <a:latin typeface="Arial" panose="020B0604020202020204" pitchFamily="34" charset="0"/>
              <a:cs typeface="Arial" panose="020B0604020202020204" pitchFamily="34" charset="0"/>
              <a:sym typeface="+mn-ea"/>
            </a:endParaRPr>
          </a:p>
        </p:txBody>
      </p:sp>
      <p:pic>
        <p:nvPicPr>
          <p:cNvPr id="11" name="Picture 10"/>
          <p:cNvPicPr>
            <a:picLocks noChangeAspect="1"/>
          </p:cNvPicPr>
          <p:nvPr/>
        </p:nvPicPr>
        <p:blipFill>
          <a:blip r:embed="rId1"/>
          <a:srcRect l="58760" t="20668" r="16969" b="32240"/>
          <a:stretch>
            <a:fillRect/>
          </a:stretch>
        </p:blipFill>
        <p:spPr>
          <a:xfrm>
            <a:off x="6783070" y="1365885"/>
            <a:ext cx="3761105" cy="41027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63500"/>
            <a:ext cx="10515600" cy="1264920"/>
          </a:xfrm>
        </p:spPr>
        <p:txBody>
          <a:bodyPr/>
          <a:p>
            <a:pPr algn="ctr"/>
            <a:r>
              <a:rPr lang="en-US" b="1"/>
              <a:t>Triangularea in O(nlogn)</a:t>
            </a:r>
            <a:endParaRPr lang="en-US" b="1"/>
          </a:p>
        </p:txBody>
      </p:sp>
      <p:sp>
        <p:nvSpPr>
          <p:cNvPr id="6" name="Content Placeholder 5"/>
          <p:cNvSpPr>
            <a:spLocks noGrp="1"/>
          </p:cNvSpPr>
          <p:nvPr>
            <p:ph sz="half" idx="2"/>
          </p:nvPr>
        </p:nvSpPr>
        <p:spPr>
          <a:xfrm>
            <a:off x="416560" y="920750"/>
            <a:ext cx="10937240" cy="4486275"/>
          </a:xfrm>
        </p:spPr>
        <p:txBody>
          <a:bodyPr/>
          <a:p>
            <a:r>
              <a:rPr lang="en-US"/>
              <a:t>1. Se partitioneaza poligonul in componente monotone.</a:t>
            </a:r>
            <a:endParaRPr lang="en-US"/>
          </a:p>
          <a:p>
            <a:r>
              <a:rPr lang="en-US"/>
              <a:t>2. Se trianguleaza fiecare componenta monotona separat.</a:t>
            </a:r>
            <a:endParaRPr lang="en-US"/>
          </a:p>
        </p:txBody>
      </p:sp>
      <p:pic>
        <p:nvPicPr>
          <p:cNvPr id="7" name="Picture 6"/>
          <p:cNvPicPr>
            <a:picLocks noChangeAspect="1"/>
          </p:cNvPicPr>
          <p:nvPr/>
        </p:nvPicPr>
        <p:blipFill>
          <a:blip r:embed="rId1"/>
          <a:srcRect l="26828" t="38845" r="30078" b="11988"/>
          <a:stretch>
            <a:fillRect/>
          </a:stretch>
        </p:blipFill>
        <p:spPr>
          <a:xfrm>
            <a:off x="1963420" y="2008505"/>
            <a:ext cx="7843520" cy="48501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426085"/>
            <a:ext cx="10515600" cy="1325563"/>
          </a:xfrm>
        </p:spPr>
        <p:txBody>
          <a:bodyPr/>
          <a:p>
            <a:r>
              <a:rPr lang="en-US" b="1"/>
              <a:t>Triangularea poligoanelor convexe</a:t>
            </a:r>
            <a:endParaRPr lang="en-US" b="1"/>
          </a:p>
        </p:txBody>
      </p:sp>
      <p:sp>
        <p:nvSpPr>
          <p:cNvPr id="3" name="Content Placeholder 2"/>
          <p:cNvSpPr>
            <a:spLocks noGrp="1"/>
          </p:cNvSpPr>
          <p:nvPr>
            <p:ph sz="half" idx="1"/>
          </p:nvPr>
        </p:nvSpPr>
        <p:spPr>
          <a:xfrm>
            <a:off x="490855" y="1356995"/>
            <a:ext cx="11073765" cy="4351655"/>
          </a:xfrm>
        </p:spPr>
        <p:txBody>
          <a:bodyPr/>
          <a:p>
            <a:pPr marL="0" indent="0">
              <a:buNone/>
            </a:pPr>
            <a:r>
              <a:rPr lang="en-US" sz="2400"/>
              <a:t>Este o problemă elementară, care poate fi rezolvată în timp liniar.</a:t>
            </a:r>
            <a:endParaRPr lang="en-US" sz="2400"/>
          </a:p>
        </p:txBody>
      </p:sp>
      <p:sp>
        <p:nvSpPr>
          <p:cNvPr id="5" name="Text Box 4"/>
          <p:cNvSpPr txBox="1"/>
          <p:nvPr/>
        </p:nvSpPr>
        <p:spPr>
          <a:xfrm>
            <a:off x="610870" y="1846580"/>
            <a:ext cx="7373620" cy="3784600"/>
          </a:xfrm>
          <a:prstGeom prst="rect">
            <a:avLst/>
          </a:prstGeom>
          <a:noFill/>
        </p:spPr>
        <p:txBody>
          <a:bodyPr wrap="square" rtlCol="0" anchor="t">
            <a:spAutoFit/>
          </a:bodyPr>
          <a:p>
            <a:r>
              <a:rPr lang="en-US" sz="2400">
                <a:latin typeface="Arial" panose="020B0604020202020204" pitchFamily="34" charset="0"/>
                <a:cs typeface="Arial" panose="020B0604020202020204" pitchFamily="34" charset="0"/>
              </a:rPr>
              <a:t>Fie P un poligon convex, dat prin lista vârfurilor p</a:t>
            </a:r>
            <a:r>
              <a:rPr lang="en-US" sz="2400" baseline="-25000">
                <a:latin typeface="Arial" panose="020B0604020202020204" pitchFamily="34" charset="0"/>
                <a:cs typeface="Arial" panose="020B0604020202020204" pitchFamily="34" charset="0"/>
              </a:rPr>
              <a:t>1</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 ... ,p</a:t>
            </a:r>
            <a:r>
              <a:rPr lang="en-US" sz="2400" baseline="-25000">
                <a:latin typeface="Arial" panose="020B0604020202020204" pitchFamily="34" charset="0"/>
                <a:cs typeface="Arial" panose="020B0604020202020204" pitchFamily="34" charset="0"/>
              </a:rPr>
              <a:t>N</a:t>
            </a:r>
            <a:r>
              <a:rPr lang="en-US" sz="2400">
                <a:latin typeface="Arial" panose="020B0604020202020204" pitchFamily="34" charset="0"/>
                <a:cs typeface="Arial" panose="020B0604020202020204" pitchFamily="34" charset="0"/>
              </a:rPr>
              <a:t> în ordinea parcurgerii lor. Pentru a construi o triangularizare în P, este suficient să fie construite segmentele diagonale p</a:t>
            </a:r>
            <a:r>
              <a:rPr lang="en-US" sz="2400" baseline="-25000">
                <a:latin typeface="Arial" panose="020B0604020202020204" pitchFamily="34" charset="0"/>
                <a:cs typeface="Arial" panose="020B0604020202020204" pitchFamily="34" charset="0"/>
                <a:sym typeface="+mn-ea"/>
              </a:rPr>
              <a:t>1</a:t>
            </a:r>
            <a:r>
              <a:rPr lang="en-US" sz="2400">
                <a:latin typeface="Arial" panose="020B0604020202020204" pitchFamily="34" charset="0"/>
                <a:cs typeface="Arial" panose="020B0604020202020204" pitchFamily="34" charset="0"/>
              </a:rPr>
              <a:t> p</a:t>
            </a:r>
            <a:r>
              <a:rPr lang="en-US" sz="2400" baseline="-25000">
                <a:latin typeface="Arial" panose="020B0604020202020204" pitchFamily="34" charset="0"/>
                <a:cs typeface="Arial" panose="020B0604020202020204" pitchFamily="34" charset="0"/>
              </a:rPr>
              <a:t>3</a:t>
            </a:r>
            <a:r>
              <a:rPr lang="en-US" sz="2400">
                <a:latin typeface="Arial" panose="020B0604020202020204" pitchFamily="34" charset="0"/>
                <a:cs typeface="Arial" panose="020B0604020202020204" pitchFamily="34" charset="0"/>
              </a:rPr>
              <a:t> ,..., p</a:t>
            </a:r>
            <a:r>
              <a:rPr lang="en-US" sz="2400" baseline="-25000">
                <a:latin typeface="Arial" panose="020B0604020202020204" pitchFamily="34" charset="0"/>
                <a:cs typeface="Arial" panose="020B0604020202020204" pitchFamily="34" charset="0"/>
                <a:sym typeface="+mn-ea"/>
              </a:rPr>
              <a:t>1</a:t>
            </a:r>
            <a:r>
              <a:rPr lang="en-US" sz="2400">
                <a:latin typeface="Arial" panose="020B0604020202020204" pitchFamily="34" charset="0"/>
                <a:cs typeface="Arial" panose="020B0604020202020204" pitchFamily="34" charset="0"/>
              </a:rPr>
              <a:t> p</a:t>
            </a:r>
            <a:r>
              <a:rPr lang="en-US" sz="2400" baseline="-25000">
                <a:latin typeface="Arial" panose="020B0604020202020204" pitchFamily="34" charset="0"/>
                <a:cs typeface="Arial" panose="020B0604020202020204" pitchFamily="34" charset="0"/>
              </a:rPr>
              <a:t>N−1</a:t>
            </a:r>
            <a:r>
              <a:rPr lang="en-US"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Numărul </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diagonalelor este proporţional cu N (numărul de vârfuri ale poligonului). Construirea unei diagonale necesită un număr constant de operaţii. Triangularea poligonului convex poate fi utilă pentru calculul ariei lui. Aria poligonului este egală cu suma ariilor triunghiurilor din triangulare.</a:t>
            </a:r>
            <a:endParaRPr lang="en-US" sz="240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
          <a:srcRect l="48194" t="39253" r="33792" b="28715"/>
          <a:stretch>
            <a:fillRect/>
          </a:stretch>
        </p:blipFill>
        <p:spPr>
          <a:xfrm>
            <a:off x="7984490" y="2084070"/>
            <a:ext cx="3975100" cy="39744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7640"/>
            <a:ext cx="10515600" cy="1325563"/>
          </a:xfrm>
        </p:spPr>
        <p:txBody>
          <a:bodyPr>
            <a:normAutofit fontScale="90000"/>
          </a:bodyPr>
          <a:p>
            <a:pPr algn="ctr"/>
            <a:r>
              <a:rPr lang="en-US" b="1"/>
              <a:t>Triangularea poligoanelor simple</a:t>
            </a:r>
            <a:br>
              <a:rPr lang="en-US" b="1"/>
            </a:br>
            <a:r>
              <a:rPr lang="en-US" b="1"/>
              <a:t>Metoda greedy</a:t>
            </a:r>
            <a:endParaRPr lang="en-US" b="1"/>
          </a:p>
        </p:txBody>
      </p:sp>
      <p:sp>
        <p:nvSpPr>
          <p:cNvPr id="3" name="Content Placeholder 2"/>
          <p:cNvSpPr>
            <a:spLocks noGrp="1"/>
          </p:cNvSpPr>
          <p:nvPr>
            <p:ph sz="half" idx="1"/>
          </p:nvPr>
        </p:nvSpPr>
        <p:spPr>
          <a:xfrm>
            <a:off x="400685" y="1493520"/>
            <a:ext cx="11390630" cy="5105400"/>
          </a:xfrm>
        </p:spPr>
        <p:txBody>
          <a:bodyPr>
            <a:noAutofit/>
          </a:bodyPr>
          <a:p>
            <a:pPr marL="0" indent="0">
              <a:lnSpc>
                <a:spcPct val="100000"/>
              </a:lnSpc>
              <a:buNone/>
            </a:pPr>
            <a:r>
              <a:rPr lang="en-US" sz="2400"/>
              <a:t>În cazul poligoanelor simple nu este posibil de a realiza </a:t>
            </a:r>
            <a:endParaRPr lang="en-US" sz="2400"/>
          </a:p>
          <a:p>
            <a:pPr marL="0" indent="0">
              <a:lnSpc>
                <a:spcPct val="100000"/>
              </a:lnSpc>
              <a:buNone/>
            </a:pPr>
            <a:r>
              <a:rPr lang="en-US" sz="2400"/>
              <a:t>direct metoda din compartimentul precedent, deoarece </a:t>
            </a:r>
            <a:endParaRPr lang="en-US" sz="2400"/>
          </a:p>
          <a:p>
            <a:pPr marL="0" indent="0">
              <a:lnSpc>
                <a:spcPct val="100000"/>
              </a:lnSpc>
              <a:buNone/>
            </a:pPr>
            <a:r>
              <a:rPr lang="en-US" sz="2400"/>
              <a:t>apar două condiţii suplimentare care trebuie verificate:</a:t>
            </a:r>
            <a:endParaRPr lang="en-US" sz="2400"/>
          </a:p>
          <a:p>
            <a:pPr marL="0" indent="0">
              <a:lnSpc>
                <a:spcPct val="100000"/>
              </a:lnSpc>
              <a:buNone/>
            </a:pPr>
            <a:r>
              <a:rPr lang="en-US" sz="2400"/>
              <a:t>    1) aparţine oare latura curentă poligonului sau exteriorului poligonului triangularizat; </a:t>
            </a:r>
            <a:endParaRPr lang="en-US" sz="2400"/>
          </a:p>
          <a:p>
            <a:pPr marL="0" indent="0">
              <a:lnSpc>
                <a:spcPct val="100000"/>
              </a:lnSpc>
              <a:buNone/>
            </a:pPr>
            <a:r>
              <a:rPr lang="en-US" sz="2400"/>
              <a:t>    2) laturile care formează frontiera poligonului urmează să fie incluse în triangularizare indiferent de locul ocupat în lista distanţelor.</a:t>
            </a:r>
            <a:endParaRPr lang="en-US" sz="2400"/>
          </a:p>
          <a:p>
            <a:pPr marL="0" indent="0">
              <a:lnSpc>
                <a:spcPct val="100000"/>
              </a:lnSpc>
              <a:buNone/>
            </a:pPr>
            <a:r>
              <a:rPr lang="en-US" sz="2400"/>
              <a:t>Verificarea primei condiţii este echivalentă cu verificarea apartenenţei mijlocului laturii la poligon.Problema a doua se rezolvă elementar: prin includerea laturilor ce formează frontiera P în începutul listei care descrie triangularizarea.</a:t>
            </a:r>
            <a:endParaRPr lang="en-US" sz="2400"/>
          </a:p>
          <a:p>
            <a:pPr marL="0" indent="0">
              <a:lnSpc>
                <a:spcPct val="100000"/>
              </a:lnSpc>
              <a:buNone/>
            </a:pPr>
            <a:r>
              <a:rPr lang="en-US" sz="2400"/>
              <a:t>Fie P un poligon simplu, dat prin lista de vârfuri p</a:t>
            </a:r>
            <a:r>
              <a:rPr lang="en-US" sz="2400" baseline="-25000"/>
              <a:t>1</a:t>
            </a:r>
            <a:r>
              <a:rPr lang="en-US" sz="2400"/>
              <a:t>, ..., p</a:t>
            </a:r>
            <a:r>
              <a:rPr lang="en-US" sz="2400" baseline="-25000"/>
              <a:t>N</a:t>
            </a:r>
            <a:r>
              <a:rPr lang="en-US" sz="2400"/>
              <a:t> , în ordinea parcurgerii lor. Algoritmul greedy va fi descris de următorul pseudocod:</a:t>
            </a:r>
            <a:endParaRPr 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151765" y="173355"/>
            <a:ext cx="5431155" cy="6739255"/>
          </a:xfrm>
          <a:prstGeom prst="rect">
            <a:avLst/>
          </a:prstGeom>
          <a:noFill/>
        </p:spPr>
        <p:txBody>
          <a:bodyPr wrap="none" rtlCol="0" anchor="t">
            <a:spAutoFit/>
          </a:bodyPr>
          <a:p>
            <a:pPr algn="l"/>
            <a:r>
              <a:rPr lang="en-US" sz="2400" b="1">
                <a:sym typeface="+mn-ea"/>
              </a:rPr>
              <a:t>Pas 1</a:t>
            </a:r>
            <a:r>
              <a:rPr lang="en-US" sz="2400">
                <a:sym typeface="+mn-ea"/>
              </a:rPr>
              <a:t> m ← 0</a:t>
            </a:r>
            <a:br>
              <a:rPr lang="en-US" sz="2400">
                <a:sym typeface="+mn-ea"/>
              </a:rPr>
            </a:br>
            <a:r>
              <a:rPr lang="en-US" sz="2400" b="1">
                <a:sym typeface="+mn-ea"/>
              </a:rPr>
              <a:t>Pas 2</a:t>
            </a:r>
            <a:r>
              <a:rPr lang="en-US" sz="2400">
                <a:sym typeface="+mn-ea"/>
              </a:rPr>
              <a:t> for i ← 1 to N do</a:t>
            </a:r>
            <a:br>
              <a:rPr lang="en-US" sz="2400">
                <a:sym typeface="+mn-ea"/>
              </a:rPr>
            </a:br>
            <a:r>
              <a:rPr lang="en-US" sz="2400">
                <a:sym typeface="+mn-ea"/>
              </a:rPr>
              <a:t>	for j ← 2+i to N do</a:t>
            </a:r>
            <a:endParaRPr lang="en-US" sz="2400">
              <a:sym typeface="+mn-ea"/>
            </a:endParaRPr>
          </a:p>
          <a:p>
            <a:pPr algn="l"/>
            <a:r>
              <a:rPr lang="en-US" sz="2400">
                <a:sym typeface="+mn-ea"/>
              </a:rPr>
              <a:t>	Begin </a:t>
            </a:r>
            <a:endParaRPr lang="en-US" sz="2400">
              <a:sym typeface="+mn-ea"/>
            </a:endParaRPr>
          </a:p>
          <a:p>
            <a:pPr algn="l"/>
            <a:r>
              <a:rPr lang="en-US" sz="2400">
                <a:sym typeface="+mn-ea"/>
              </a:rPr>
              <a:t>	     m↑</a:t>
            </a:r>
            <a:endParaRPr lang="en-US" sz="2400">
              <a:sym typeface="+mn-ea"/>
            </a:endParaRPr>
          </a:p>
          <a:p>
            <a:pPr algn="l"/>
            <a:r>
              <a:rPr lang="en-US" sz="2400">
                <a:sym typeface="+mn-ea"/>
              </a:rPr>
              <a:t>	     Latura[m].l ← distant(p[i],p[j])</a:t>
            </a:r>
            <a:endParaRPr lang="en-US" sz="2400">
              <a:sym typeface="+mn-ea"/>
            </a:endParaRPr>
          </a:p>
          <a:p>
            <a:pPr algn="l"/>
            <a:r>
              <a:rPr lang="en-US" sz="2400">
                <a:sym typeface="+mn-ea"/>
              </a:rPr>
              <a:t>	     Latura[m].st ← p[i]</a:t>
            </a:r>
            <a:endParaRPr lang="en-US" sz="2400">
              <a:sym typeface="+mn-ea"/>
            </a:endParaRPr>
          </a:p>
          <a:p>
            <a:pPr algn="l"/>
            <a:r>
              <a:rPr lang="en-US" sz="2400">
                <a:sym typeface="+mn-ea"/>
              </a:rPr>
              <a:t>                Latura[m].fin ← p[j]</a:t>
            </a:r>
            <a:endParaRPr lang="en-US" sz="2400">
              <a:sym typeface="+mn-ea"/>
            </a:endParaRPr>
          </a:p>
          <a:p>
            <a:pPr algn="l"/>
            <a:r>
              <a:rPr lang="en-US" sz="2400">
                <a:sym typeface="+mn-ea"/>
              </a:rPr>
              <a:t>           End;</a:t>
            </a:r>
            <a:endParaRPr lang="en-US" sz="2400">
              <a:sym typeface="+mn-ea"/>
            </a:endParaRPr>
          </a:p>
          <a:p>
            <a:pPr algn="l"/>
            <a:r>
              <a:rPr lang="en-US" sz="2400" b="1">
                <a:sym typeface="+mn-ea"/>
              </a:rPr>
              <a:t>Pas 3</a:t>
            </a:r>
            <a:r>
              <a:rPr lang="en-US" sz="2400">
                <a:sym typeface="+mn-ea"/>
              </a:rPr>
              <a:t> qsort(Latura,m);</a:t>
            </a:r>
            <a:endParaRPr lang="en-US" sz="2400">
              <a:sym typeface="+mn-ea"/>
            </a:endParaRPr>
          </a:p>
          <a:p>
            <a:pPr algn="l"/>
            <a:r>
              <a:rPr lang="en-US" sz="2400" b="1">
                <a:sym typeface="+mn-ea"/>
              </a:rPr>
              <a:t>Pas 4</a:t>
            </a:r>
            <a:r>
              <a:rPr lang="en-US" sz="2400">
                <a:sym typeface="+mn-ea"/>
              </a:rPr>
              <a:t> for i ← 1 to N-1 do</a:t>
            </a:r>
            <a:endParaRPr lang="en-US" sz="2400">
              <a:sym typeface="+mn-ea"/>
            </a:endParaRPr>
          </a:p>
          <a:p>
            <a:pPr algn="l"/>
            <a:r>
              <a:rPr lang="en-US" sz="2400">
                <a:sym typeface="+mn-ea"/>
              </a:rPr>
              <a:t>	Begin</a:t>
            </a:r>
            <a:endParaRPr lang="en-US" sz="2400">
              <a:sym typeface="+mn-ea"/>
            </a:endParaRPr>
          </a:p>
          <a:p>
            <a:pPr algn="l"/>
            <a:r>
              <a:rPr lang="en-US" sz="2400">
                <a:sym typeface="+mn-ea"/>
              </a:rPr>
              <a:t>		Triang[i].st ← p[i]</a:t>
            </a:r>
            <a:endParaRPr lang="en-US" sz="2400">
              <a:sym typeface="+mn-ea"/>
            </a:endParaRPr>
          </a:p>
          <a:p>
            <a:pPr algn="l"/>
            <a:r>
              <a:rPr lang="en-US" sz="2400">
                <a:sym typeface="+mn-ea"/>
              </a:rPr>
              <a:t>		Triang[i].fin ← p[i+1]</a:t>
            </a:r>
            <a:endParaRPr lang="en-US" sz="2400">
              <a:sym typeface="+mn-ea"/>
            </a:endParaRPr>
          </a:p>
          <a:p>
            <a:pPr algn="l"/>
            <a:r>
              <a:rPr lang="en-US" sz="2400">
                <a:sym typeface="+mn-ea"/>
              </a:rPr>
              <a:t>	End;</a:t>
            </a:r>
            <a:endParaRPr lang="en-US" sz="2400">
              <a:sym typeface="+mn-ea"/>
            </a:endParaRPr>
          </a:p>
          <a:p>
            <a:pPr algn="l"/>
            <a:r>
              <a:rPr lang="en-US" sz="2400">
                <a:sym typeface="+mn-ea"/>
              </a:rPr>
              <a:t>      Triang[N].st ← p[N]</a:t>
            </a:r>
            <a:endParaRPr lang="en-US" sz="2400">
              <a:sym typeface="+mn-ea"/>
            </a:endParaRPr>
          </a:p>
          <a:p>
            <a:pPr algn="l"/>
            <a:r>
              <a:rPr lang="en-US" sz="2400">
                <a:sym typeface="+mn-ea"/>
              </a:rPr>
              <a:t>      Triang[N].fin ← p[1]</a:t>
            </a:r>
            <a:endParaRPr lang="en-US" sz="2400">
              <a:sym typeface="+mn-ea"/>
            </a:endParaRPr>
          </a:p>
          <a:p>
            <a:pPr algn="l"/>
            <a:r>
              <a:rPr lang="en-US" sz="2400">
                <a:sym typeface="+mn-ea"/>
              </a:rPr>
              <a:t>      k ← N</a:t>
            </a:r>
            <a:endParaRPr lang="en-US" sz="2400">
              <a:sym typeface="+mn-ea"/>
            </a:endParaRPr>
          </a:p>
        </p:txBody>
      </p:sp>
      <p:sp>
        <p:nvSpPr>
          <p:cNvPr id="9" name="Text Box 8"/>
          <p:cNvSpPr txBox="1"/>
          <p:nvPr/>
        </p:nvSpPr>
        <p:spPr>
          <a:xfrm>
            <a:off x="5582920" y="173355"/>
            <a:ext cx="5817870" cy="4399915"/>
          </a:xfrm>
          <a:prstGeom prst="rect">
            <a:avLst/>
          </a:prstGeom>
          <a:noFill/>
        </p:spPr>
        <p:txBody>
          <a:bodyPr wrap="square" rtlCol="0" anchor="t">
            <a:spAutoFit/>
          </a:bodyPr>
          <a:p>
            <a:r>
              <a:rPr lang="en-US" sz="2000" b="1">
                <a:latin typeface="Arial" panose="020B0604020202020204" pitchFamily="34" charset="0"/>
                <a:cs typeface="Arial" panose="020B0604020202020204" pitchFamily="34" charset="0"/>
              </a:rPr>
              <a:t>Pas 5</a:t>
            </a:r>
            <a:r>
              <a:rPr lang="en-US" sz="2000">
                <a:latin typeface="Arial" panose="020B0604020202020204" pitchFamily="34" charset="0"/>
                <a:cs typeface="Arial" panose="020B0604020202020204" pitchFamily="34" charset="0"/>
              </a:rPr>
              <a:t> for i ← 1 to M do</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Begin</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z ← false</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for j ← 1 to k do</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if intersect(Latura[i],Triang[j]) </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then z ← true</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if NOT z then </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Begin</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x,y ← middle(Latura[i])</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if apart(x,y,P)then</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Begin</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k↑ ; Triang[k] ← Latura[i]</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End;</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End;   End;</a:t>
            </a:r>
            <a:endParaRPr lang="en-US" sz="2000">
              <a:latin typeface="Arial" panose="020B0604020202020204" pitchFamily="34" charset="0"/>
              <a:cs typeface="Arial" panose="020B0604020202020204" pitchFamily="34" charset="0"/>
            </a:endParaRPr>
          </a:p>
        </p:txBody>
      </p:sp>
      <p:sp>
        <p:nvSpPr>
          <p:cNvPr id="10" name="Text Box 9"/>
          <p:cNvSpPr txBox="1"/>
          <p:nvPr/>
        </p:nvSpPr>
        <p:spPr>
          <a:xfrm>
            <a:off x="4812665" y="4427855"/>
            <a:ext cx="7117080" cy="2553335"/>
          </a:xfrm>
          <a:prstGeom prst="rect">
            <a:avLst/>
          </a:prstGeom>
          <a:noFill/>
        </p:spPr>
        <p:txBody>
          <a:bodyPr wrap="square" rtlCol="0" anchor="t">
            <a:spAutoFit/>
          </a:bodyPr>
          <a:p>
            <a:r>
              <a:rPr lang="en-US" sz="2000"/>
              <a:t>Calculul coordonatelor mijlocului segmentului necesită un număr constant de operaţii:</a:t>
            </a:r>
            <a:endParaRPr lang="en-US" sz="2000"/>
          </a:p>
          <a:p>
            <a:r>
              <a:rPr lang="en-US" sz="2000"/>
              <a:t>Procedure middle(a: segment; var x,y:real);</a:t>
            </a:r>
            <a:endParaRPr lang="en-US" sz="2000"/>
          </a:p>
          <a:p>
            <a:r>
              <a:rPr lang="en-US" sz="2000"/>
              <a:t>   Begin</a:t>
            </a:r>
            <a:endParaRPr lang="en-US" sz="2000"/>
          </a:p>
          <a:p>
            <a:r>
              <a:rPr lang="en-US" sz="2000"/>
              <a:t>     x:=(a.st.x+ a.fin.x)/2; y:=(a.st.y+ a.fin.y)/2;</a:t>
            </a:r>
            <a:endParaRPr lang="en-US" sz="2000"/>
          </a:p>
          <a:p>
            <a:r>
              <a:rPr lang="en-US" sz="2000"/>
              <a:t>End;</a:t>
            </a:r>
            <a:endParaRPr lang="en-US" sz="2000"/>
          </a:p>
          <a:p>
            <a:r>
              <a:rPr lang="en-US" sz="2000"/>
              <a:t>Verificarea apartenenţei unui punct la un poligon are o complexitate liniară faţă de numărul N de laturi ale acestuia.</a:t>
            </a:r>
            <a:endParaRPr lang="en-US"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094286" y="2367473"/>
            <a:ext cx="4683556" cy="3476625"/>
          </a:xfrm>
          <a:prstGeom prst="rect">
            <a:avLst/>
          </a:prstGeom>
          <a:noFill/>
        </p:spPr>
        <p:txBody>
          <a:bodyPr wrap="square" rtlCol="0">
            <a:spAutoFit/>
          </a:bodyPr>
          <a:lstStyle/>
          <a:p>
            <a:r>
              <a:rPr lang="en-US" altLang="zh-CN" sz="4400" b="1" dirty="0">
                <a:latin typeface="Calibri" panose="020F0502020204030204" charset="0"/>
                <a:ea typeface="Calibri" panose="020F0502020204030204" charset="0"/>
              </a:rPr>
              <a:t>02.</a:t>
            </a:r>
            <a:endParaRPr lang="en-US" altLang="zh-CN" sz="4400" b="1" dirty="0">
              <a:latin typeface="Calibri" panose="020F0502020204030204" charset="0"/>
              <a:ea typeface="Calibri" panose="020F0502020204030204" charset="0"/>
            </a:endParaRPr>
          </a:p>
          <a:p>
            <a:r>
              <a:rPr lang="zh-CN" altLang="en-US" sz="4400" dirty="0">
                <a:latin typeface="Calibri" panose="020F0502020204030204" charset="0"/>
                <a:ea typeface="Calibri" panose="020F0502020204030204" charset="0"/>
                <a:sym typeface="+mn-ea"/>
              </a:rPr>
              <a:t>Problema galeriei de artă</a:t>
            </a:r>
            <a:endParaRPr lang="zh-CN" altLang="en-US" sz="4400" dirty="0">
              <a:latin typeface="Calibri" panose="020F0502020204030204" charset="0"/>
              <a:ea typeface="Calibri" panose="020F0502020204030204" charset="0"/>
            </a:endParaRPr>
          </a:p>
          <a:p>
            <a:r>
              <a:rPr lang="zh-CN" altLang="en-US" sz="4400" dirty="0">
                <a:latin typeface="Calibri" panose="020F0502020204030204" charset="0"/>
                <a:ea typeface="Calibri" panose="020F0502020204030204" charset="0"/>
              </a:rPr>
              <a:t>
</a:t>
            </a:r>
            <a:endParaRPr lang="zh-CN" altLang="en-US" sz="4400" dirty="0">
              <a:latin typeface="Calibri" panose="020F0502020204030204" charset="0"/>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709"/>
    </mc:Choice>
    <mc:Fallback>
      <p:transition spd="slow" advTm="1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03885" y="198755"/>
            <a:ext cx="7828915" cy="1814830"/>
          </a:xfrm>
          <a:prstGeom prst="rect">
            <a:avLst/>
          </a:prstGeom>
          <a:noFill/>
        </p:spPr>
        <p:txBody>
          <a:bodyPr wrap="square" rtlCol="0">
            <a:spAutoFit/>
          </a:bodyPr>
          <a:lstStyle/>
          <a:p>
            <a:r>
              <a:rPr lang="zh-CN" altLang="en-US" sz="4000" b="1" dirty="0">
                <a:latin typeface="Arial" panose="020B0604020202020204" pitchFamily="34" charset="0"/>
                <a:ea typeface="Calibri" panose="020F0502020204030204" charset="0"/>
                <a:cs typeface="Arial" panose="020B0604020202020204" pitchFamily="34" charset="0"/>
                <a:sym typeface="+mn-ea"/>
              </a:rPr>
              <a:t>Problema galeriei de artă</a:t>
            </a:r>
            <a:endParaRPr lang="zh-CN" altLang="en-US" sz="4000" b="1" dirty="0">
              <a:latin typeface="Arial" panose="020B0604020202020204" pitchFamily="34" charset="0"/>
              <a:ea typeface="Calibri" panose="020F0502020204030204" charset="0"/>
              <a:cs typeface="Arial" panose="020B0604020202020204" pitchFamily="34" charset="0"/>
            </a:endParaRPr>
          </a:p>
          <a:p>
            <a:r>
              <a:rPr lang="zh-CN" altLang="en-US" sz="3600" b="1" dirty="0">
                <a:latin typeface="Arial" panose="020B0604020202020204" pitchFamily="34" charset="0"/>
                <a:ea typeface="Calibri" panose="020F0502020204030204" charset="0"/>
                <a:cs typeface="Arial" panose="020B0604020202020204" pitchFamily="34" charset="0"/>
              </a:rPr>
              <a:t>
</a:t>
            </a:r>
            <a:endParaRPr lang="zh-CN" altLang="en-US" sz="3600" b="1" dirty="0">
              <a:latin typeface="Arial" panose="020B0604020202020204" pitchFamily="34" charset="0"/>
              <a:ea typeface="Calibri" panose="020F0502020204030204" charset="0"/>
              <a:cs typeface="Arial" panose="020B0604020202020204" pitchFamily="34" charset="0"/>
            </a:endParaRPr>
          </a:p>
        </p:txBody>
      </p:sp>
      <p:grpSp>
        <p:nvGrpSpPr>
          <p:cNvPr id="13" name="组合 12"/>
          <p:cNvGrpSpPr/>
          <p:nvPr/>
        </p:nvGrpSpPr>
        <p:grpSpPr>
          <a:xfrm>
            <a:off x="603653" y="803502"/>
            <a:ext cx="8013172" cy="78377"/>
            <a:chOff x="668594" y="848829"/>
            <a:chExt cx="8013172" cy="78377"/>
          </a:xfrm>
        </p:grpSpPr>
        <p:cxnSp>
          <p:nvCxnSpPr>
            <p:cNvPr id="14" name="直接连接符 13"/>
            <p:cNvCxnSpPr/>
            <p:nvPr/>
          </p:nvCxnSpPr>
          <p:spPr>
            <a:xfrm>
              <a:off x="729721" y="890794"/>
              <a:ext cx="7952045" cy="0"/>
            </a:xfrm>
            <a:prstGeom prst="line">
              <a:avLst/>
            </a:prstGeom>
            <a:solidFill>
              <a:srgbClr val="070606"/>
            </a:solidFill>
            <a:ln w="15875">
              <a:solidFill>
                <a:srgbClr val="B0CDEA"/>
              </a:solidFill>
              <a:round/>
            </a:ln>
          </p:spPr>
        </p:cxnSp>
        <p:sp>
          <p:nvSpPr>
            <p:cNvPr id="15" name="矩形 14"/>
            <p:cNvSpPr/>
            <p:nvPr/>
          </p:nvSpPr>
          <p:spPr>
            <a:xfrm>
              <a:off x="668594" y="848829"/>
              <a:ext cx="2586446" cy="78377"/>
            </a:xfrm>
            <a:prstGeom prst="rect">
              <a:avLst/>
            </a:prstGeom>
            <a:solidFill>
              <a:srgbClr val="B0CD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3" name="Text Box 2"/>
          <p:cNvSpPr txBox="1"/>
          <p:nvPr/>
        </p:nvSpPr>
        <p:spPr>
          <a:xfrm>
            <a:off x="603885" y="1205865"/>
            <a:ext cx="10597515" cy="2245360"/>
          </a:xfrm>
          <a:prstGeom prst="rect">
            <a:avLst/>
          </a:prstGeom>
          <a:noFill/>
        </p:spPr>
        <p:txBody>
          <a:bodyPr wrap="square" rtlCol="0" anchor="t">
            <a:spAutoFit/>
          </a:bodyPr>
          <a:p>
            <a:pPr marL="342900" indent="-342900">
              <a:buFont typeface="Arial" panose="020B0604020202020204" pitchFamily="34" charset="0"/>
              <a:buChar char="•"/>
            </a:pPr>
            <a:r>
              <a:rPr lang="en-US" sz="2800" b="1">
                <a:latin typeface="Arial" panose="020B0604020202020204" pitchFamily="34" charset="0"/>
                <a:cs typeface="Arial" panose="020B0604020202020204" pitchFamily="34" charset="0"/>
              </a:rPr>
              <a:t>Definitie:</a:t>
            </a:r>
            <a:r>
              <a:rPr lang="en-US" sz="2800">
                <a:latin typeface="Arial" panose="020B0604020202020204" pitchFamily="34" charset="0"/>
                <a:cs typeface="Arial" panose="020B0604020202020204" pitchFamily="34" charset="0"/>
              </a:rPr>
              <a:t> doua puncte q si r intr-un poligon simplu P se pot vedea reciproc daca segmentul deschis qr este inclus complet in P. </a:t>
            </a:r>
            <a:endParaRPr lang="en-US" sz="2800">
              <a:latin typeface="Arial" panose="020B0604020202020204" pitchFamily="34" charset="0"/>
              <a:cs typeface="Arial" panose="020B0604020202020204" pitchFamily="34" charset="0"/>
            </a:endParaRPr>
          </a:p>
          <a:p>
            <a:pPr indent="0">
              <a:buFont typeface="Arial" panose="020B0604020202020204" pitchFamily="34" charset="0"/>
              <a:buNone/>
            </a:pPr>
            <a:r>
              <a:rPr lang="en-US" sz="2800">
                <a:latin typeface="Arial" panose="020B0604020202020204" pitchFamily="34" charset="0"/>
                <a:cs typeface="Arial" panose="020B0604020202020204" pitchFamily="34" charset="0"/>
              </a:rPr>
              <a:t>• Un punct p pazeste o regiune R ⊆ P daca p vede toate punctele q∈R</a:t>
            </a:r>
            <a:endParaRPr lang="en-US" sz="2800">
              <a:latin typeface="Arial" panose="020B0604020202020204" pitchFamily="34" charset="0"/>
              <a:cs typeface="Arial" panose="020B0604020202020204" pitchFamily="34" charset="0"/>
            </a:endParaRPr>
          </a:p>
        </p:txBody>
      </p:sp>
      <p:sp>
        <p:nvSpPr>
          <p:cNvPr id="4" name="Text Box 3"/>
          <p:cNvSpPr txBox="1"/>
          <p:nvPr/>
        </p:nvSpPr>
        <p:spPr>
          <a:xfrm>
            <a:off x="664845" y="3290570"/>
            <a:ext cx="7312025" cy="1383665"/>
          </a:xfrm>
          <a:prstGeom prst="rect">
            <a:avLst/>
          </a:prstGeom>
          <a:noFill/>
        </p:spPr>
        <p:txBody>
          <a:bodyPr wrap="square" rtlCol="0" anchor="t">
            <a:spAutoFit/>
          </a:bodyPr>
          <a:p>
            <a:r>
              <a:rPr lang="en-US" sz="2800" b="1">
                <a:latin typeface="Arial" panose="020B0604020202020204" pitchFamily="34" charset="0"/>
                <a:cs typeface="Arial" panose="020B0604020202020204" pitchFamily="34" charset="0"/>
              </a:rPr>
              <a:t>Problema: </a:t>
            </a:r>
            <a:r>
              <a:rPr lang="en-US" sz="2800">
                <a:latin typeface="Arial" panose="020B0604020202020204" pitchFamily="34" charset="0"/>
                <a:cs typeface="Arial" panose="020B0604020202020204" pitchFamily="34" charset="0"/>
              </a:rPr>
              <a:t>Fiind dat un poligon P,care este numarul minim de paznici necesari pentru a pazi P, si care sunt pozitiile lor?</a:t>
            </a:r>
            <a:endParaRPr lang="en-US" sz="280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srcRect l="56545" t="25807" r="17550" b="30590"/>
          <a:stretch>
            <a:fillRect/>
          </a:stretch>
        </p:blipFill>
        <p:spPr>
          <a:xfrm>
            <a:off x="8067040" y="2955290"/>
            <a:ext cx="4117340" cy="3896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13"/>
    </mc:Choice>
    <mc:Fallback>
      <p:transition spd="slow" advTm="3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04645" y="548005"/>
            <a:ext cx="4265295" cy="829945"/>
          </a:xfrm>
          <a:prstGeom prst="rect">
            <a:avLst/>
          </a:prstGeom>
          <a:noFill/>
        </p:spPr>
        <p:txBody>
          <a:bodyPr wrap="square" rtlCol="0">
            <a:spAutoFit/>
          </a:bodyPr>
          <a:lstStyle/>
          <a:p>
            <a:r>
              <a:rPr lang="en-US" altLang="zh-CN" sz="4800" b="1" dirty="0">
                <a:solidFill>
                  <a:srgbClr val="7CACDD"/>
                </a:solidFill>
                <a:latin typeface="Calibri" panose="020F0502020204030204" charset="0"/>
                <a:ea typeface="Calibri" panose="020F0502020204030204" charset="0"/>
              </a:rPr>
              <a:t>Cuprins</a:t>
            </a:r>
            <a:endParaRPr lang="en-US" altLang="zh-CN" sz="4800" b="1" dirty="0">
              <a:solidFill>
                <a:srgbClr val="7CACDD"/>
              </a:solidFill>
              <a:latin typeface="Calibri" panose="020F0502020204030204" charset="0"/>
              <a:ea typeface="Calibri" panose="020F0502020204030204" charset="0"/>
            </a:endParaRPr>
          </a:p>
        </p:txBody>
      </p:sp>
      <p:grpSp>
        <p:nvGrpSpPr>
          <p:cNvPr id="15" name="组合 14"/>
          <p:cNvGrpSpPr/>
          <p:nvPr/>
        </p:nvGrpSpPr>
        <p:grpSpPr>
          <a:xfrm rot="0">
            <a:off x="4613275" y="2206943"/>
            <a:ext cx="5445125" cy="2330332"/>
            <a:chOff x="7272475" y="1414991"/>
            <a:chExt cx="5445061" cy="2329440"/>
          </a:xfrm>
        </p:grpSpPr>
        <p:sp>
          <p:nvSpPr>
            <p:cNvPr id="9" name="文本框 8"/>
            <p:cNvSpPr txBox="1"/>
            <p:nvPr/>
          </p:nvSpPr>
          <p:spPr>
            <a:xfrm>
              <a:off x="7272475" y="1541118"/>
              <a:ext cx="575186" cy="492443"/>
            </a:xfrm>
            <a:prstGeom prst="rect">
              <a:avLst/>
            </a:prstGeom>
            <a:noFill/>
          </p:spPr>
          <p:txBody>
            <a:bodyPr wrap="square" rtlCol="0">
              <a:spAutoFit/>
            </a:bodyPr>
            <a:lstStyle/>
            <a:p>
              <a:r>
                <a:rPr lang="en-US" altLang="zh-CN" sz="2600" b="1" dirty="0">
                  <a:latin typeface="Calibri" panose="020F0502020204030204" charset="0"/>
                  <a:ea typeface="Calibri" panose="020F0502020204030204" charset="0"/>
                </a:rPr>
                <a:t>01</a:t>
              </a:r>
              <a:endParaRPr lang="zh-CN" altLang="en-US" sz="2600" b="1" dirty="0">
                <a:latin typeface="Calibri" panose="020F0502020204030204" charset="0"/>
                <a:ea typeface="Calibri" panose="020F0502020204030204" charset="0"/>
              </a:endParaRPr>
            </a:p>
          </p:txBody>
        </p:sp>
        <p:sp>
          <p:nvSpPr>
            <p:cNvPr id="10" name="文本框 9"/>
            <p:cNvSpPr txBox="1"/>
            <p:nvPr/>
          </p:nvSpPr>
          <p:spPr>
            <a:xfrm>
              <a:off x="8023893" y="3222461"/>
              <a:ext cx="4693643" cy="521970"/>
            </a:xfrm>
            <a:prstGeom prst="rect">
              <a:avLst/>
            </a:prstGeom>
            <a:noFill/>
          </p:spPr>
          <p:txBody>
            <a:bodyPr wrap="square" rtlCol="0">
              <a:spAutoFit/>
            </a:bodyPr>
            <a:lstStyle/>
            <a:p>
              <a:r>
                <a:rPr lang="zh-CN" altLang="en-US" sz="2800" dirty="0">
                  <a:latin typeface="Calibri" panose="020F0502020204030204" charset="0"/>
                  <a:ea typeface="Calibri" panose="020F0502020204030204" charset="0"/>
                </a:rPr>
                <a:t>Problema galeriei de artă</a:t>
              </a:r>
              <a:endParaRPr lang="zh-CN" altLang="en-US" sz="2800" dirty="0">
                <a:latin typeface="Calibri" panose="020F0502020204030204" charset="0"/>
                <a:ea typeface="Calibri" panose="020F0502020204030204" charset="0"/>
              </a:endParaRPr>
            </a:p>
          </p:txBody>
        </p:sp>
        <p:cxnSp>
          <p:nvCxnSpPr>
            <p:cNvPr id="12" name="直接连接符 11"/>
            <p:cNvCxnSpPr/>
            <p:nvPr/>
          </p:nvCxnSpPr>
          <p:spPr>
            <a:xfrm>
              <a:off x="7847661" y="1414991"/>
              <a:ext cx="0" cy="605022"/>
            </a:xfrm>
            <a:prstGeom prst="line">
              <a:avLst/>
            </a:prstGeom>
            <a:ln w="34925">
              <a:solidFill>
                <a:srgbClr val="7CACDD"/>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0">
            <a:off x="4613275" y="2207260"/>
            <a:ext cx="6396990" cy="2426728"/>
            <a:chOff x="7272475" y="-393167"/>
            <a:chExt cx="6396915" cy="2426728"/>
          </a:xfrm>
        </p:grpSpPr>
        <p:sp>
          <p:nvSpPr>
            <p:cNvPr id="42" name="文本框 41"/>
            <p:cNvSpPr txBox="1"/>
            <p:nvPr/>
          </p:nvSpPr>
          <p:spPr>
            <a:xfrm>
              <a:off x="7272475" y="1541118"/>
              <a:ext cx="575186" cy="492443"/>
            </a:xfrm>
            <a:prstGeom prst="rect">
              <a:avLst/>
            </a:prstGeom>
            <a:noFill/>
          </p:spPr>
          <p:txBody>
            <a:bodyPr wrap="square" rtlCol="0">
              <a:spAutoFit/>
            </a:bodyPr>
            <a:lstStyle/>
            <a:p>
              <a:r>
                <a:rPr lang="en-US" altLang="zh-CN" sz="2600" b="1" dirty="0">
                  <a:latin typeface="Calibri" panose="020F0502020204030204" charset="0"/>
                  <a:ea typeface="Calibri" panose="020F0502020204030204" charset="0"/>
                </a:rPr>
                <a:t>02</a:t>
              </a:r>
              <a:endParaRPr lang="zh-CN" altLang="en-US" sz="2600" b="1" dirty="0">
                <a:latin typeface="Calibri" panose="020F0502020204030204" charset="0"/>
                <a:ea typeface="Calibri" panose="020F0502020204030204" charset="0"/>
              </a:endParaRPr>
            </a:p>
          </p:txBody>
        </p:sp>
        <p:sp>
          <p:nvSpPr>
            <p:cNvPr id="43" name="文本框 42"/>
            <p:cNvSpPr txBox="1"/>
            <p:nvPr/>
          </p:nvSpPr>
          <p:spPr>
            <a:xfrm>
              <a:off x="8023671" y="-393167"/>
              <a:ext cx="5645719" cy="953135"/>
            </a:xfrm>
            <a:prstGeom prst="rect">
              <a:avLst/>
            </a:prstGeom>
            <a:noFill/>
          </p:spPr>
          <p:txBody>
            <a:bodyPr wrap="square" rtlCol="0">
              <a:spAutoFit/>
            </a:bodyPr>
            <a:lstStyle/>
            <a:p>
              <a:r>
                <a:rPr lang="zh-CN" altLang="en-US" sz="2800" dirty="0">
                  <a:latin typeface="Calibri" panose="020F0502020204030204" charset="0"/>
                  <a:ea typeface="Calibri" panose="020F0502020204030204" charset="0"/>
                </a:rPr>
                <a:t>Existența triangulării unui poligon
</a:t>
              </a:r>
              <a:endParaRPr lang="zh-CN" altLang="en-US" sz="2800" dirty="0">
                <a:latin typeface="Calibri" panose="020F0502020204030204" charset="0"/>
                <a:ea typeface="Calibri" panose="020F0502020204030204" charset="0"/>
              </a:endParaRPr>
            </a:p>
          </p:txBody>
        </p:sp>
        <p:cxnSp>
          <p:nvCxnSpPr>
            <p:cNvPr id="44" name="直接连接符 43"/>
            <p:cNvCxnSpPr/>
            <p:nvPr/>
          </p:nvCxnSpPr>
          <p:spPr>
            <a:xfrm>
              <a:off x="7847661" y="1414991"/>
              <a:ext cx="0" cy="605022"/>
            </a:xfrm>
            <a:prstGeom prst="line">
              <a:avLst/>
            </a:prstGeom>
            <a:ln w="34925">
              <a:solidFill>
                <a:srgbClr val="7CACD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04"/>
    </mc:Choice>
    <mc:Fallback>
      <p:transition spd="slow" advTm="41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865"/>
            <a:ext cx="10515600" cy="1325563"/>
          </a:xfrm>
        </p:spPr>
        <p:txBody>
          <a:bodyPr/>
          <a:p>
            <a:r>
              <a:rPr lang="en-US" b="1"/>
              <a:t>Observatii</a:t>
            </a:r>
            <a:endParaRPr lang="en-US" b="1"/>
          </a:p>
        </p:txBody>
      </p:sp>
      <p:sp>
        <p:nvSpPr>
          <p:cNvPr id="15" name="Content Placeholder 14"/>
          <p:cNvSpPr>
            <a:spLocks noGrp="1"/>
          </p:cNvSpPr>
          <p:nvPr>
            <p:ph idx="1"/>
          </p:nvPr>
        </p:nvSpPr>
        <p:spPr>
          <a:xfrm>
            <a:off x="1713865" y="1041400"/>
            <a:ext cx="6074410" cy="5544820"/>
          </a:xfrm>
        </p:spPr>
        <p:txBody>
          <a:bodyPr>
            <a:noAutofit/>
          </a:bodyPr>
          <a:p>
            <a:pPr marL="0" indent="0">
              <a:lnSpc>
                <a:spcPct val="140000"/>
              </a:lnSpc>
              <a:buNone/>
            </a:pPr>
            <a:r>
              <a:rPr lang="en-US" b="1"/>
              <a:t>• Poligonul convex:</a:t>
            </a:r>
            <a:r>
              <a:rPr lang="en-US"/>
              <a:t> toate</a:t>
            </a:r>
            <a:endParaRPr lang="en-US"/>
          </a:p>
          <a:p>
            <a:pPr marL="0" indent="0">
              <a:lnSpc>
                <a:spcPct val="140000"/>
              </a:lnSpc>
              <a:buNone/>
            </a:pPr>
            <a:r>
              <a:rPr lang="en-US"/>
              <a:t>punctele sunt vizibile din orice punct</a:t>
            </a:r>
            <a:endParaRPr lang="en-US"/>
          </a:p>
          <a:p>
            <a:pPr marL="0" indent="0">
              <a:lnSpc>
                <a:spcPct val="140000"/>
              </a:lnSpc>
              <a:buNone/>
            </a:pPr>
            <a:r>
              <a:rPr lang="en-US"/>
              <a:t>▫ un singur paznic (in orice locatie)</a:t>
            </a:r>
            <a:endParaRPr lang="en-US"/>
          </a:p>
          <a:p>
            <a:pPr marL="0" indent="0">
              <a:lnSpc>
                <a:spcPct val="140000"/>
              </a:lnSpc>
              <a:buNone/>
            </a:pPr>
            <a:r>
              <a:rPr lang="en-US"/>
              <a:t>este suficient</a:t>
            </a:r>
            <a:endParaRPr lang="en-US"/>
          </a:p>
          <a:p>
            <a:pPr marL="0" indent="0">
              <a:lnSpc>
                <a:spcPct val="140000"/>
              </a:lnSpc>
              <a:buNone/>
            </a:pPr>
            <a:r>
              <a:rPr lang="en-US" b="1"/>
              <a:t>Poligonul stelat:</a:t>
            </a:r>
            <a:r>
              <a:rPr lang="en-US"/>
              <a:t> toate punctele sunt vizibile din orice punct din nucleu</a:t>
            </a:r>
            <a:endParaRPr lang="en-US"/>
          </a:p>
          <a:p>
            <a:pPr marL="0" indent="0">
              <a:lnSpc>
                <a:spcPct val="140000"/>
              </a:lnSpc>
              <a:buNone/>
            </a:pPr>
            <a:r>
              <a:rPr lang="en-US"/>
              <a:t>▫ un singur paznic, localizat in nucleu, este necesar</a:t>
            </a:r>
            <a:endParaRPr lang="en-US"/>
          </a:p>
        </p:txBody>
      </p:sp>
      <p:pic>
        <p:nvPicPr>
          <p:cNvPr id="16" name="Picture 15"/>
          <p:cNvPicPr>
            <a:picLocks noChangeAspect="1"/>
          </p:cNvPicPr>
          <p:nvPr/>
        </p:nvPicPr>
        <p:blipFill>
          <a:blip r:embed="rId1"/>
          <a:srcRect l="57369" t="14679" r="19990" b="14783"/>
          <a:stretch>
            <a:fillRect/>
          </a:stretch>
        </p:blipFill>
        <p:spPr>
          <a:xfrm>
            <a:off x="8233410" y="190500"/>
            <a:ext cx="3716020" cy="6509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13"/>
    </mc:Choice>
    <mc:Fallback>
      <p:transition spd="slow" advTm="7413"/>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idx="1"/>
          </p:nvPr>
        </p:nvSpPr>
        <p:spPr>
          <a:xfrm>
            <a:off x="1865630" y="193675"/>
            <a:ext cx="6798310" cy="6497955"/>
          </a:xfrm>
        </p:spPr>
        <p:txBody>
          <a:bodyPr>
            <a:noAutofit/>
          </a:bodyPr>
          <a:p>
            <a:pPr>
              <a:lnSpc>
                <a:spcPct val="160000"/>
              </a:lnSpc>
            </a:pPr>
            <a:r>
              <a:rPr lang="en-US"/>
              <a:t>A vedea muchiile poligonului nu</a:t>
            </a:r>
            <a:endParaRPr lang="en-US"/>
          </a:p>
          <a:p>
            <a:pPr marL="0" indent="0">
              <a:lnSpc>
                <a:spcPct val="160000"/>
              </a:lnSpc>
              <a:buNone/>
            </a:pPr>
            <a:r>
              <a:rPr lang="en-US"/>
              <a:t>implica acoperirea interiorului</a:t>
            </a:r>
            <a:endParaRPr lang="en-US"/>
          </a:p>
          <a:p>
            <a:pPr marL="0" indent="0">
              <a:lnSpc>
                <a:spcPct val="160000"/>
              </a:lnSpc>
              <a:buNone/>
            </a:pPr>
            <a:r>
              <a:rPr lang="en-US"/>
              <a:t>  ▫ [fig] un paznic in fiecare varf nu</a:t>
            </a:r>
            <a:endParaRPr lang="en-US"/>
          </a:p>
          <a:p>
            <a:pPr marL="0" indent="0">
              <a:lnSpc>
                <a:spcPct val="160000"/>
              </a:lnSpc>
              <a:buNone/>
            </a:pPr>
            <a:r>
              <a:rPr lang="en-US"/>
              <a:t>acopera centrul</a:t>
            </a:r>
            <a:endParaRPr lang="en-US"/>
          </a:p>
          <a:p>
            <a:pPr>
              <a:lnSpc>
                <a:spcPct val="160000"/>
              </a:lnSpc>
            </a:pPr>
            <a:r>
              <a:rPr lang="en-US"/>
              <a:t>Un paznic in fiecare varf nu este</a:t>
            </a:r>
            <a:endParaRPr lang="en-US"/>
          </a:p>
          <a:p>
            <a:pPr marL="0" indent="0">
              <a:lnSpc>
                <a:spcPct val="160000"/>
              </a:lnSpc>
              <a:buNone/>
            </a:pPr>
            <a:r>
              <a:rPr lang="en-US"/>
              <a:t>mereu solutia optima</a:t>
            </a:r>
            <a:endParaRPr lang="en-US"/>
          </a:p>
          <a:p>
            <a:pPr marL="0" indent="0">
              <a:lnSpc>
                <a:spcPct val="160000"/>
              </a:lnSpc>
              <a:buNone/>
            </a:pPr>
            <a:r>
              <a:rPr lang="en-US"/>
              <a:t>  ▫ [fig] un singur paznic in centru</a:t>
            </a:r>
            <a:endParaRPr lang="en-US"/>
          </a:p>
          <a:p>
            <a:pPr marL="0" indent="0">
              <a:lnSpc>
                <a:spcPct val="160000"/>
              </a:lnSpc>
              <a:buNone/>
            </a:pPr>
            <a:r>
              <a:rPr lang="en-US"/>
              <a:t>este suficient</a:t>
            </a:r>
            <a:endParaRPr lang="en-US"/>
          </a:p>
        </p:txBody>
      </p:sp>
      <p:pic>
        <p:nvPicPr>
          <p:cNvPr id="37" name="Picture 36"/>
          <p:cNvPicPr>
            <a:picLocks noChangeAspect="1"/>
          </p:cNvPicPr>
          <p:nvPr/>
        </p:nvPicPr>
        <p:blipFill>
          <a:blip r:embed="rId1"/>
          <a:srcRect l="57599" t="33681" r="20439" b="27682"/>
          <a:stretch>
            <a:fillRect/>
          </a:stretch>
        </p:blipFill>
        <p:spPr>
          <a:xfrm>
            <a:off x="8143240" y="26670"/>
            <a:ext cx="3872865" cy="3432810"/>
          </a:xfrm>
          <a:prstGeom prst="rect">
            <a:avLst/>
          </a:prstGeom>
        </p:spPr>
      </p:pic>
      <p:pic>
        <p:nvPicPr>
          <p:cNvPr id="51" name="Picture 50"/>
          <p:cNvPicPr>
            <a:picLocks noChangeAspect="1"/>
          </p:cNvPicPr>
          <p:nvPr/>
        </p:nvPicPr>
        <p:blipFill>
          <a:blip r:embed="rId2"/>
          <a:srcRect l="61898" t="27274" r="18814" b="41727"/>
          <a:stretch>
            <a:fillRect/>
          </a:stretch>
        </p:blipFill>
        <p:spPr>
          <a:xfrm>
            <a:off x="8298815" y="3459480"/>
            <a:ext cx="3576955" cy="3232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06"/>
    </mc:Choice>
    <mc:Fallback>
      <p:transition spd="slow" advTm="5106"/>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文本框 78"/>
          <p:cNvSpPr txBox="1"/>
          <p:nvPr/>
        </p:nvSpPr>
        <p:spPr>
          <a:xfrm>
            <a:off x="497205" y="289560"/>
            <a:ext cx="9989185" cy="1445260"/>
          </a:xfrm>
          <a:prstGeom prst="rect">
            <a:avLst/>
          </a:prstGeom>
          <a:noFill/>
        </p:spPr>
        <p:txBody>
          <a:bodyPr wrap="square" rtlCol="0">
            <a:spAutoFit/>
          </a:bodyPr>
          <a:lstStyle/>
          <a:p>
            <a:r>
              <a:rPr lang="zh-CN" altLang="en-US" sz="3200" b="1" dirty="0">
                <a:latin typeface="Arial" panose="020B0604020202020204" pitchFamily="34" charset="0"/>
                <a:ea typeface="Calibri" panose="020F0502020204030204" charset="0"/>
                <a:cs typeface="Arial" panose="020B0604020202020204" pitchFamily="34" charset="0"/>
              </a:rPr>
              <a:t>Problema galeriei de arta: limita superioara (existenta)</a:t>
            </a:r>
            <a:r>
              <a:rPr lang="zh-CN" altLang="en-US" sz="2400" dirty="0">
                <a:latin typeface="Arial" panose="020B0604020202020204" pitchFamily="34" charset="0"/>
                <a:ea typeface="Calibri" panose="020F0502020204030204" charset="0"/>
                <a:cs typeface="Arial" panose="020B0604020202020204" pitchFamily="34" charset="0"/>
              </a:rPr>
              <a:t>
</a:t>
            </a:r>
            <a:endParaRPr lang="zh-CN" altLang="en-US" sz="2400" dirty="0">
              <a:latin typeface="Arial" panose="020B0604020202020204" pitchFamily="34" charset="0"/>
              <a:ea typeface="Calibri" panose="020F0502020204030204" charset="0"/>
              <a:cs typeface="Arial" panose="020B0604020202020204" pitchFamily="34" charset="0"/>
            </a:endParaRPr>
          </a:p>
        </p:txBody>
      </p:sp>
      <p:grpSp>
        <p:nvGrpSpPr>
          <p:cNvPr id="80" name="组合 79"/>
          <p:cNvGrpSpPr/>
          <p:nvPr/>
        </p:nvGrpSpPr>
        <p:grpSpPr>
          <a:xfrm>
            <a:off x="603653" y="803502"/>
            <a:ext cx="8013172" cy="78377"/>
            <a:chOff x="668594" y="848829"/>
            <a:chExt cx="8013172" cy="78377"/>
          </a:xfrm>
        </p:grpSpPr>
        <p:cxnSp>
          <p:nvCxnSpPr>
            <p:cNvPr id="81" name="直接连接符 80"/>
            <p:cNvCxnSpPr/>
            <p:nvPr/>
          </p:nvCxnSpPr>
          <p:spPr>
            <a:xfrm>
              <a:off x="729721" y="890794"/>
              <a:ext cx="7952045" cy="0"/>
            </a:xfrm>
            <a:prstGeom prst="line">
              <a:avLst/>
            </a:prstGeom>
            <a:solidFill>
              <a:srgbClr val="070606"/>
            </a:solidFill>
            <a:ln w="15875">
              <a:solidFill>
                <a:srgbClr val="B0CDEA"/>
              </a:solidFill>
              <a:round/>
            </a:ln>
          </p:spPr>
        </p:cxnSp>
        <p:sp>
          <p:nvSpPr>
            <p:cNvPr id="82" name="矩形 81"/>
            <p:cNvSpPr/>
            <p:nvPr/>
          </p:nvSpPr>
          <p:spPr>
            <a:xfrm>
              <a:off x="668594" y="848829"/>
              <a:ext cx="2586446" cy="78377"/>
            </a:xfrm>
            <a:prstGeom prst="rect">
              <a:avLst/>
            </a:prstGeom>
            <a:solidFill>
              <a:srgbClr val="B0CD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4" name="Text Box 3"/>
          <p:cNvSpPr txBox="1"/>
          <p:nvPr/>
        </p:nvSpPr>
        <p:spPr>
          <a:xfrm>
            <a:off x="497205" y="1449070"/>
            <a:ext cx="6868795" cy="4225925"/>
          </a:xfrm>
          <a:prstGeom prst="rect">
            <a:avLst/>
          </a:prstGeom>
          <a:noFill/>
        </p:spPr>
        <p:txBody>
          <a:bodyPr wrap="square" rtlCol="0" anchor="t">
            <a:spAutoFit/>
          </a:bodyPr>
          <a:p>
            <a:pPr>
              <a:lnSpc>
                <a:spcPct val="120000"/>
              </a:lnSpc>
            </a:pPr>
            <a:r>
              <a:rPr lang="en-US" sz="2800" b="1">
                <a:latin typeface="Arial" panose="020B0604020202020204" pitchFamily="34" charset="0"/>
                <a:cs typeface="Arial" panose="020B0604020202020204" pitchFamily="34" charset="0"/>
              </a:rPr>
              <a:t>• Teorema: </a:t>
            </a:r>
            <a:r>
              <a:rPr lang="en-US" sz="2800">
                <a:latin typeface="Arial" panose="020B0604020202020204" pitchFamily="34" charset="0"/>
                <a:cs typeface="Arial" panose="020B0604020202020204" pitchFamily="34" charset="0"/>
              </a:rPr>
              <a:t>Orice poligon planar simplu cu n muchii are o triangulare de marimea n-2</a:t>
            </a:r>
            <a:endParaRPr lang="en-US" sz="2800">
              <a:latin typeface="Arial" panose="020B0604020202020204" pitchFamily="34" charset="0"/>
              <a:cs typeface="Arial" panose="020B0604020202020204" pitchFamily="34" charset="0"/>
            </a:endParaRPr>
          </a:p>
          <a:p>
            <a:pPr indent="0">
              <a:lnSpc>
                <a:spcPct val="120000"/>
              </a:lnSpc>
              <a:buFont typeface="Arial" panose="020B0604020202020204" pitchFamily="34" charset="0"/>
              <a:buNone/>
            </a:pPr>
            <a:r>
              <a:rPr lang="en-US" sz="2800" b="1">
                <a:latin typeface="Arial" panose="020B0604020202020204" pitchFamily="34" charset="0"/>
                <a:cs typeface="Arial" panose="020B0604020202020204" pitchFamily="34" charset="0"/>
                <a:sym typeface="+mn-ea"/>
              </a:rPr>
              <a:t>•  </a:t>
            </a:r>
            <a:r>
              <a:rPr lang="en-US" sz="2800">
                <a:latin typeface="Arial" panose="020B0604020202020204" pitchFamily="34" charset="0"/>
                <a:cs typeface="Arial" panose="020B0604020202020204" pitchFamily="34" charset="0"/>
              </a:rPr>
              <a:t>n-2 paznici sunt suficienti pentru un poligon cu n muchii</a:t>
            </a:r>
            <a:endParaRPr lang="en-US" sz="2800">
              <a:latin typeface="Arial" panose="020B0604020202020204" pitchFamily="34" charset="0"/>
              <a:cs typeface="Arial" panose="020B0604020202020204" pitchFamily="34" charset="0"/>
            </a:endParaRPr>
          </a:p>
          <a:p>
            <a:pPr indent="0">
              <a:lnSpc>
                <a:spcPct val="120000"/>
              </a:lnSpc>
              <a:buNone/>
            </a:pPr>
            <a:r>
              <a:rPr lang="en-US" sz="2800">
                <a:latin typeface="Arial" panose="020B0604020202020204" pitchFamily="34" charset="0"/>
                <a:cs typeface="Arial" panose="020B0604020202020204" pitchFamily="34" charset="0"/>
              </a:rPr>
              <a:t>	▫ Se imparte poligonul in n-2</a:t>
            </a:r>
            <a:endParaRPr lang="en-US" sz="2800">
              <a:latin typeface="Arial" panose="020B0604020202020204" pitchFamily="34" charset="0"/>
              <a:cs typeface="Arial" panose="020B0604020202020204" pitchFamily="34" charset="0"/>
            </a:endParaRPr>
          </a:p>
          <a:p>
            <a:pPr indent="0">
              <a:lnSpc>
                <a:spcPct val="120000"/>
              </a:lnSpc>
              <a:buNone/>
            </a:pPr>
            <a:r>
              <a:rPr lang="en-US" sz="2800">
                <a:latin typeface="Arial" panose="020B0604020202020204" pitchFamily="34" charset="0"/>
                <a:cs typeface="Arial" panose="020B0604020202020204" pitchFamily="34" charset="0"/>
              </a:rPr>
              <a:t>	   triunghiuri (triangulare)</a:t>
            </a:r>
            <a:endParaRPr lang="en-US" sz="2800">
              <a:latin typeface="Arial" panose="020B0604020202020204" pitchFamily="34" charset="0"/>
              <a:cs typeface="Arial" panose="020B0604020202020204" pitchFamily="34" charset="0"/>
            </a:endParaRPr>
          </a:p>
          <a:p>
            <a:pPr indent="0">
              <a:lnSpc>
                <a:spcPct val="120000"/>
              </a:lnSpc>
              <a:buNone/>
            </a:pPr>
            <a:r>
              <a:rPr lang="en-US" sz="2800">
                <a:latin typeface="Arial" panose="020B0604020202020204" pitchFamily="34" charset="0"/>
                <a:cs typeface="Arial" panose="020B0604020202020204" pitchFamily="34" charset="0"/>
              </a:rPr>
              <a:t>	▫ Se plaseaza un paznic in fiecare</a:t>
            </a:r>
            <a:endParaRPr lang="en-US" sz="2800">
              <a:latin typeface="Arial" panose="020B0604020202020204" pitchFamily="34" charset="0"/>
              <a:cs typeface="Arial" panose="020B0604020202020204" pitchFamily="34" charset="0"/>
            </a:endParaRPr>
          </a:p>
          <a:p>
            <a:pPr indent="0">
              <a:lnSpc>
                <a:spcPct val="120000"/>
              </a:lnSpc>
              <a:buNone/>
            </a:pPr>
            <a:r>
              <a:rPr lang="en-US" sz="2800">
                <a:latin typeface="Arial" panose="020B0604020202020204" pitchFamily="34" charset="0"/>
                <a:cs typeface="Arial" panose="020B0604020202020204" pitchFamily="34" charset="0"/>
              </a:rPr>
              <a:t>	   triunghi</a:t>
            </a:r>
            <a:endParaRPr lang="en-US" sz="280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srcRect l="55964" t="34271" r="17204" b="16962"/>
          <a:stretch>
            <a:fillRect/>
          </a:stretch>
        </p:blipFill>
        <p:spPr>
          <a:xfrm>
            <a:off x="7336155" y="2021840"/>
            <a:ext cx="4760595" cy="4865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07"/>
    </mc:Choice>
    <mc:Fallback>
      <p:transition spd="slow" advTm="3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anim calcmode="lin" valueType="num">
                                      <p:cBhvr>
                                        <p:cTn id="8" dur="500" fill="hold"/>
                                        <p:tgtEl>
                                          <p:spTgt spid="79"/>
                                        </p:tgtEl>
                                        <p:attrNameLst>
                                          <p:attrName>ppt_x</p:attrName>
                                        </p:attrNameLst>
                                      </p:cBhvr>
                                      <p:tavLst>
                                        <p:tav tm="0">
                                          <p:val>
                                            <p:strVal val="#ppt_x"/>
                                          </p:val>
                                        </p:tav>
                                        <p:tav tm="100000">
                                          <p:val>
                                            <p:strVal val="#ppt_x"/>
                                          </p:val>
                                        </p:tav>
                                      </p:tavLst>
                                    </p:anim>
                                    <p:anim calcmode="lin" valueType="num">
                                      <p:cBhvr>
                                        <p:cTn id="9" dur="500" fill="hold"/>
                                        <p:tgtEl>
                                          <p:spTgt spid="7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anim calcmode="lin" valueType="num">
                                      <p:cBhvr>
                                        <p:cTn id="14" dur="500" fill="hold"/>
                                        <p:tgtEl>
                                          <p:spTgt spid="80"/>
                                        </p:tgtEl>
                                        <p:attrNameLst>
                                          <p:attrName>ppt_x</p:attrName>
                                        </p:attrNameLst>
                                      </p:cBhvr>
                                      <p:tavLst>
                                        <p:tav tm="0">
                                          <p:val>
                                            <p:strVal val="#ppt_x"/>
                                          </p:val>
                                        </p:tav>
                                        <p:tav tm="100000">
                                          <p:val>
                                            <p:strVal val="#ppt_x"/>
                                          </p:val>
                                        </p:tav>
                                      </p:tavLst>
                                    </p:anim>
                                    <p:anim calcmode="lin" valueType="num">
                                      <p:cBhvr>
                                        <p:cTn id="15"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 y="65405"/>
            <a:ext cx="11847830" cy="711200"/>
          </a:xfrm>
        </p:spPr>
        <p:txBody>
          <a:bodyPr>
            <a:noAutofit/>
          </a:bodyPr>
          <a:p>
            <a:pPr algn="l"/>
            <a:r>
              <a:rPr lang="en-US" sz="3600" b="1"/>
              <a:t>Problema galeriei de arta:limita inferioara</a:t>
            </a:r>
            <a:endParaRPr lang="en-US" sz="3600" b="1"/>
          </a:p>
        </p:txBody>
      </p:sp>
      <p:sp>
        <p:nvSpPr>
          <p:cNvPr id="4" name="Subtitle 3"/>
          <p:cNvSpPr>
            <a:spLocks noGrp="1"/>
          </p:cNvSpPr>
          <p:nvPr>
            <p:ph type="subTitle" idx="1"/>
          </p:nvPr>
        </p:nvSpPr>
        <p:spPr>
          <a:xfrm>
            <a:off x="194310" y="1019175"/>
            <a:ext cx="7948930" cy="5810250"/>
          </a:xfrm>
        </p:spPr>
        <p:txBody>
          <a:bodyPr/>
          <a:p>
            <a:pPr marL="457200" indent="-457200" algn="l">
              <a:lnSpc>
                <a:spcPct val="130000"/>
              </a:lnSpc>
              <a:buFont typeface="Arial" panose="020B0604020202020204" pitchFamily="34" charset="0"/>
              <a:buChar char="•"/>
            </a:pPr>
            <a:r>
              <a:rPr lang="en-US"/>
              <a:t> g(P) = numarul minim de paznici pentru a acoperi P</a:t>
            </a:r>
            <a:endParaRPr lang="en-US"/>
          </a:p>
          <a:p>
            <a:pPr marL="457200" indent="-457200" algn="l">
              <a:lnSpc>
                <a:spcPct val="130000"/>
              </a:lnSpc>
              <a:buFont typeface="Arial" panose="020B0604020202020204" pitchFamily="34" charset="0"/>
              <a:buChar char="•"/>
            </a:pPr>
            <a:r>
              <a:rPr lang="en-US"/>
              <a:t> </a:t>
            </a:r>
            <a:endParaRPr lang="en-US"/>
          </a:p>
        </p:txBody>
      </p:sp>
      <p:grpSp>
        <p:nvGrpSpPr>
          <p:cNvPr id="80" name="组合 79"/>
          <p:cNvGrpSpPr/>
          <p:nvPr/>
        </p:nvGrpSpPr>
        <p:grpSpPr>
          <a:xfrm>
            <a:off x="603653" y="803502"/>
            <a:ext cx="8013172" cy="78377"/>
            <a:chOff x="668594" y="848829"/>
            <a:chExt cx="8013172" cy="78377"/>
          </a:xfrm>
        </p:grpSpPr>
        <p:cxnSp>
          <p:nvCxnSpPr>
            <p:cNvPr id="81" name="直接连接符 80"/>
            <p:cNvCxnSpPr/>
            <p:nvPr/>
          </p:nvCxnSpPr>
          <p:spPr>
            <a:xfrm>
              <a:off x="729721" y="890794"/>
              <a:ext cx="7952045" cy="0"/>
            </a:xfrm>
            <a:prstGeom prst="line">
              <a:avLst/>
            </a:prstGeom>
            <a:solidFill>
              <a:srgbClr val="070606"/>
            </a:solidFill>
            <a:ln w="15875">
              <a:solidFill>
                <a:srgbClr val="B0CDEA"/>
              </a:solidFill>
              <a:round/>
            </a:ln>
          </p:spPr>
        </p:cxnSp>
        <p:sp>
          <p:nvSpPr>
            <p:cNvPr id="82" name="矩形 81"/>
            <p:cNvSpPr/>
            <p:nvPr/>
          </p:nvSpPr>
          <p:spPr>
            <a:xfrm>
              <a:off x="668594" y="848829"/>
              <a:ext cx="2586446" cy="78377"/>
            </a:xfrm>
            <a:prstGeom prst="rect">
              <a:avLst/>
            </a:prstGeom>
            <a:solidFill>
              <a:srgbClr val="B0CD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grpSp>
      <p:graphicFrame>
        <p:nvGraphicFramePr>
          <p:cNvPr id="9" name="Object 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Picture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10" name="Picture 9"/>
          <p:cNvPicPr>
            <a:picLocks noChangeAspect="1"/>
          </p:cNvPicPr>
          <p:nvPr/>
        </p:nvPicPr>
        <p:blipFill>
          <a:blip r:embed="rId3"/>
          <a:srcRect l="20200" t="34271" r="58887" b="56198"/>
          <a:stretch>
            <a:fillRect/>
          </a:stretch>
        </p:blipFill>
        <p:spPr>
          <a:xfrm>
            <a:off x="1025525" y="1809750"/>
            <a:ext cx="3445510" cy="882650"/>
          </a:xfrm>
          <a:prstGeom prst="rect">
            <a:avLst/>
          </a:prstGeom>
        </p:spPr>
      </p:pic>
      <p:sp>
        <p:nvSpPr>
          <p:cNvPr id="11" name="Text Box 10"/>
          <p:cNvSpPr txBox="1"/>
          <p:nvPr/>
        </p:nvSpPr>
        <p:spPr>
          <a:xfrm>
            <a:off x="309880" y="3956685"/>
            <a:ext cx="7042150" cy="829945"/>
          </a:xfrm>
          <a:prstGeom prst="rect">
            <a:avLst/>
          </a:prstGeom>
          <a:noFill/>
        </p:spPr>
        <p:txBody>
          <a:bodyPr wrap="square" rtlCol="0" anchor="t">
            <a:spAutoFit/>
          </a:bodyPr>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Care este cel mai mic g(n) aplicabil pentru orice </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    n-gon?</a:t>
            </a:r>
            <a:endParaRPr lang="en-US" sz="240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4"/>
          <a:srcRect l="50039" t="19818" r="16740" b="46701"/>
          <a:stretch>
            <a:fillRect/>
          </a:stretch>
        </p:blipFill>
        <p:spPr>
          <a:xfrm>
            <a:off x="7213600" y="1492885"/>
            <a:ext cx="4989830" cy="2827655"/>
          </a:xfrm>
          <a:prstGeom prst="rect">
            <a:avLst/>
          </a:prstGeom>
        </p:spPr>
      </p:pic>
      <p:pic>
        <p:nvPicPr>
          <p:cNvPr id="14" name="Picture 13"/>
          <p:cNvPicPr>
            <a:picLocks noChangeAspect="1"/>
          </p:cNvPicPr>
          <p:nvPr/>
        </p:nvPicPr>
        <p:blipFill>
          <a:blip r:embed="rId4"/>
          <a:srcRect l="32040" t="55755" r="26608" b="17995"/>
          <a:stretch>
            <a:fillRect/>
          </a:stretch>
        </p:blipFill>
        <p:spPr>
          <a:xfrm>
            <a:off x="4025900" y="4320540"/>
            <a:ext cx="7029450" cy="2508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63"/>
    </mc:Choice>
    <mc:Fallback>
      <p:transition spd="slow" advTm="1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anim calcmode="lin" valueType="num">
                                      <p:cBhvr>
                                        <p:cTn id="8" dur="500" fill="hold"/>
                                        <p:tgtEl>
                                          <p:spTgt spid="80"/>
                                        </p:tgtEl>
                                        <p:attrNameLst>
                                          <p:attrName>ppt_x</p:attrName>
                                        </p:attrNameLst>
                                      </p:cBhvr>
                                      <p:tavLst>
                                        <p:tav tm="0">
                                          <p:val>
                                            <p:strVal val="#ppt_x"/>
                                          </p:val>
                                        </p:tav>
                                        <p:tav tm="100000">
                                          <p:val>
                                            <p:strVal val="#ppt_x"/>
                                          </p:val>
                                        </p:tav>
                                      </p:tavLst>
                                    </p:anim>
                                    <p:anim calcmode="lin" valueType="num">
                                      <p:cBhvr>
                                        <p:cTn id="9"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03200" y="268605"/>
            <a:ext cx="8402320" cy="3538220"/>
          </a:xfrm>
          <a:prstGeom prst="rect">
            <a:avLst/>
          </a:prstGeom>
          <a:noFill/>
        </p:spPr>
        <p:txBody>
          <a:bodyPr wrap="square" rtlCol="0" anchor="t">
            <a:spAutoFit/>
          </a:bodyPr>
          <a:p>
            <a:pPr marL="285750" indent="-285750" algn="l">
              <a:buFont typeface="Arial" panose="020B0604020202020204" pitchFamily="34" charset="0"/>
              <a:buChar char="•"/>
            </a:pPr>
            <a:r>
              <a:rPr lang="en-US" sz="3200" b="1">
                <a:latin typeface="Arial" panose="020B0604020202020204" pitchFamily="34" charset="0"/>
                <a:cs typeface="Arial" panose="020B0604020202020204" pitchFamily="34" charset="0"/>
              </a:rPr>
              <a:t> Teorema: </a:t>
            </a:r>
            <a:r>
              <a:rPr lang="en-US" sz="3200">
                <a:latin typeface="Arial" panose="020B0604020202020204" pitchFamily="34" charset="0"/>
                <a:cs typeface="Arial" panose="020B0604020202020204" pitchFamily="34" charset="0"/>
              </a:rPr>
              <a:t>g(n)=Ln/3</a:t>
            </a:r>
            <a:r>
              <a:rPr lang="en-US" sz="3200">
                <a:latin typeface="Arial" panose="020B0604020202020204" pitchFamily="34" charset="0"/>
                <a:cs typeface="Arial" panose="020B0604020202020204" pitchFamily="34" charset="0"/>
                <a:sym typeface="+mn-ea"/>
              </a:rPr>
              <a:t>˩</a:t>
            </a:r>
            <a:endParaRPr lang="en-US" sz="3200">
              <a:latin typeface="Arial" panose="020B0604020202020204" pitchFamily="34" charset="0"/>
              <a:cs typeface="Arial" panose="020B0604020202020204" pitchFamily="34" charset="0"/>
              <a:sym typeface="+mn-ea"/>
            </a:endParaRPr>
          </a:p>
          <a:p>
            <a:pPr indent="0" algn="l">
              <a:buNone/>
            </a:pPr>
            <a:r>
              <a:rPr lang="en-US" sz="3200">
                <a:latin typeface="Arial" panose="020B0604020202020204" pitchFamily="34" charset="0"/>
                <a:cs typeface="Arial" panose="020B0604020202020204" pitchFamily="34" charset="0"/>
                <a:sym typeface="+mn-ea"/>
              </a:rPr>
              <a:t>•</a:t>
            </a:r>
            <a:r>
              <a:rPr lang="en-US" sz="3200" b="1">
                <a:latin typeface="Arial" panose="020B0604020202020204" pitchFamily="34" charset="0"/>
                <a:cs typeface="Arial" panose="020B0604020202020204" pitchFamily="34" charset="0"/>
                <a:sym typeface="+mn-ea"/>
              </a:rPr>
              <a:t> Demonstratie:</a:t>
            </a:r>
            <a:endParaRPr lang="en-US" sz="3200" b="1">
              <a:latin typeface="Arial" panose="020B0604020202020204" pitchFamily="34" charset="0"/>
              <a:cs typeface="Arial" panose="020B0604020202020204" pitchFamily="34" charset="0"/>
              <a:sym typeface="+mn-ea"/>
            </a:endParaRPr>
          </a:p>
          <a:p>
            <a:pPr indent="0" algn="l">
              <a:buNone/>
            </a:pPr>
            <a:r>
              <a:rPr lang="en-US" sz="3200">
                <a:latin typeface="Arial" panose="020B0604020202020204" pitchFamily="34" charset="0"/>
                <a:cs typeface="Arial" panose="020B0604020202020204" pitchFamily="34" charset="0"/>
                <a:sym typeface="+mn-ea"/>
              </a:rPr>
              <a:t>1. Orice n-gon poate fi acoperit folosind Ln/3</a:t>
            </a:r>
            <a:r>
              <a:rPr lang="en-US" sz="3200">
                <a:latin typeface="Arial" panose="020B0604020202020204" pitchFamily="34" charset="0"/>
                <a:cs typeface="Arial" panose="020B0604020202020204" pitchFamily="34" charset="0"/>
                <a:sym typeface="+mn-ea"/>
              </a:rPr>
              <a:t>˩</a:t>
            </a:r>
            <a:endParaRPr lang="en-US" sz="3200">
              <a:latin typeface="Arial" panose="020B0604020202020204" pitchFamily="34" charset="0"/>
              <a:cs typeface="Arial" panose="020B0604020202020204" pitchFamily="34" charset="0"/>
              <a:sym typeface="+mn-ea"/>
            </a:endParaRPr>
          </a:p>
          <a:p>
            <a:pPr indent="0" algn="l">
              <a:buNone/>
            </a:pPr>
            <a:r>
              <a:rPr lang="en-US" sz="3200">
                <a:latin typeface="Arial" panose="020B0604020202020204" pitchFamily="34" charset="0"/>
                <a:cs typeface="Arial" panose="020B0604020202020204" pitchFamily="34" charset="0"/>
                <a:sym typeface="+mn-ea"/>
              </a:rPr>
              <a:t>paznici</a:t>
            </a:r>
            <a:endParaRPr lang="en-US" sz="3200">
              <a:latin typeface="Arial" panose="020B0604020202020204" pitchFamily="34" charset="0"/>
              <a:cs typeface="Arial" panose="020B0604020202020204" pitchFamily="34" charset="0"/>
              <a:sym typeface="+mn-ea"/>
            </a:endParaRPr>
          </a:p>
          <a:p>
            <a:pPr indent="0" algn="l">
              <a:buNone/>
            </a:pPr>
            <a:r>
              <a:rPr lang="en-US" sz="3200">
                <a:latin typeface="Arial" panose="020B0604020202020204" pitchFamily="34" charset="0"/>
                <a:cs typeface="Arial" panose="020B0604020202020204" pitchFamily="34" charset="0"/>
                <a:sym typeface="+mn-ea"/>
              </a:rPr>
              <a:t>2. Exista n-goane care necesita cel putin Ln/3</a:t>
            </a:r>
            <a:r>
              <a:rPr lang="en-US" sz="3200">
                <a:latin typeface="Arial" panose="020B0604020202020204" pitchFamily="34" charset="0"/>
                <a:cs typeface="Arial" panose="020B0604020202020204" pitchFamily="34" charset="0"/>
                <a:sym typeface="+mn-ea"/>
              </a:rPr>
              <a:t>˩</a:t>
            </a:r>
            <a:endParaRPr lang="en-US" sz="3200">
              <a:latin typeface="Arial" panose="020B0604020202020204" pitchFamily="34" charset="0"/>
              <a:cs typeface="Arial" panose="020B0604020202020204" pitchFamily="34" charset="0"/>
              <a:sym typeface="+mn-ea"/>
            </a:endParaRPr>
          </a:p>
          <a:p>
            <a:pPr indent="0" algn="l">
              <a:buNone/>
            </a:pPr>
            <a:r>
              <a:rPr lang="en-US" sz="3200">
                <a:latin typeface="Arial" panose="020B0604020202020204" pitchFamily="34" charset="0"/>
                <a:cs typeface="Arial" panose="020B0604020202020204" pitchFamily="34" charset="0"/>
                <a:sym typeface="+mn-ea"/>
              </a:rPr>
              <a:t> paznici</a:t>
            </a:r>
            <a:endParaRPr lang="en-US" sz="3200">
              <a:latin typeface="Arial" panose="020B0604020202020204" pitchFamily="34" charset="0"/>
              <a:cs typeface="Arial" panose="020B0604020202020204" pitchFamily="34" charset="0"/>
              <a:sym typeface="+mn-ea"/>
            </a:endParaRPr>
          </a:p>
        </p:txBody>
      </p:sp>
      <p:pic>
        <p:nvPicPr>
          <p:cNvPr id="4" name="Picture 3"/>
          <p:cNvPicPr>
            <a:picLocks noChangeAspect="1"/>
          </p:cNvPicPr>
          <p:nvPr/>
        </p:nvPicPr>
        <p:blipFill>
          <a:blip r:embed="rId1"/>
          <a:srcRect l="30185" t="33863" r="28004" b="40712"/>
          <a:stretch>
            <a:fillRect/>
          </a:stretch>
        </p:blipFill>
        <p:spPr>
          <a:xfrm>
            <a:off x="2522220" y="2851150"/>
            <a:ext cx="9728835" cy="3326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87"/>
    </mc:Choice>
    <mc:Fallback>
      <p:transition spd="slow" advTm="298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39090" y="325755"/>
            <a:ext cx="7074535" cy="3784600"/>
          </a:xfrm>
          <a:prstGeom prst="rect">
            <a:avLst/>
          </a:prstGeom>
          <a:noFill/>
        </p:spPr>
        <p:txBody>
          <a:bodyPr wrap="square" rtlCol="0" anchor="t">
            <a:spAutoFit/>
          </a:bodyPr>
          <a:p>
            <a:pPr marL="342900" indent="-342900">
              <a:buFont typeface="Arial" panose="020B0604020202020204" pitchFamily="34" charset="0"/>
              <a:buChar char="•"/>
            </a:pPr>
            <a:r>
              <a:rPr lang="en-US" sz="2400" b="1">
                <a:latin typeface="Arial" panose="020B0604020202020204" pitchFamily="34" charset="0"/>
                <a:cs typeface="Arial" panose="020B0604020202020204" pitchFamily="34" charset="0"/>
              </a:rPr>
              <a:t>Lema</a:t>
            </a:r>
            <a:r>
              <a:rPr lang="en-US"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Poligonul triangulat este 3-colorabil</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 ▫ Orice varf poate fi marcat cu 1, 2, 3 astfel ca orice diagonala</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    sa aiba valori diferite in capete</a:t>
            </a:r>
            <a:endParaRPr lang="en-US" sz="2400">
              <a:latin typeface="Arial" panose="020B0604020202020204" pitchFamily="34" charset="0"/>
              <a:cs typeface="Arial" panose="020B0604020202020204" pitchFamily="34" charset="0"/>
            </a:endParaRPr>
          </a:p>
          <a:p>
            <a:pPr indent="0">
              <a:buNone/>
            </a:pPr>
            <a:r>
              <a:rPr lang="en-US" sz="2400">
                <a:latin typeface="Arial" panose="020B0604020202020204" pitchFamily="34" charset="0"/>
                <a:cs typeface="Arial" panose="020B0604020202020204" pitchFamily="34" charset="0"/>
              </a:rPr>
              <a:t>• Demonstratie</a:t>
            </a:r>
            <a:endParaRPr lang="en-US" sz="2400">
              <a:latin typeface="Arial" panose="020B0604020202020204" pitchFamily="34" charset="0"/>
              <a:cs typeface="Arial" panose="020B0604020202020204" pitchFamily="34" charset="0"/>
            </a:endParaRPr>
          </a:p>
          <a:p>
            <a:pPr indent="0">
              <a:buNone/>
            </a:pPr>
            <a:r>
              <a:rPr lang="en-US" sz="2400">
                <a:latin typeface="Arial" panose="020B0604020202020204" pitchFamily="34" charset="0"/>
                <a:cs typeface="Arial" panose="020B0604020202020204" pitchFamily="34" charset="0"/>
              </a:rPr>
              <a:t> (Fisk – prin inductie)</a:t>
            </a:r>
            <a:endParaRPr lang="en-US" sz="2400">
              <a:latin typeface="Arial" panose="020B0604020202020204" pitchFamily="34" charset="0"/>
              <a:cs typeface="Arial" panose="020B0604020202020204" pitchFamily="34" charset="0"/>
            </a:endParaRPr>
          </a:p>
          <a:p>
            <a:pPr indent="0">
              <a:buNone/>
            </a:pPr>
            <a:r>
              <a:rPr lang="en-US" sz="2400">
                <a:latin typeface="Arial" panose="020B0604020202020204" pitchFamily="34" charset="0"/>
                <a:cs typeface="Arial" panose="020B0604020202020204" pitchFamily="34" charset="0"/>
              </a:rPr>
              <a:t>   1. Detaseaza un varf convex (“ear”)</a:t>
            </a:r>
            <a:endParaRPr lang="en-US" sz="2400">
              <a:latin typeface="Arial" panose="020B0604020202020204" pitchFamily="34" charset="0"/>
              <a:cs typeface="Arial" panose="020B0604020202020204" pitchFamily="34" charset="0"/>
            </a:endParaRPr>
          </a:p>
          <a:p>
            <a:pPr indent="0">
              <a:buNone/>
            </a:pPr>
            <a:r>
              <a:rPr lang="en-US" sz="2400">
                <a:latin typeface="Arial" panose="020B0604020202020204" pitchFamily="34" charset="0"/>
                <a:cs typeface="Arial" panose="020B0604020202020204" pitchFamily="34" charset="0"/>
              </a:rPr>
              <a:t>   2. 3-coloreaza restul poligonului</a:t>
            </a:r>
            <a:endParaRPr lang="en-US" sz="2400">
              <a:latin typeface="Arial" panose="020B0604020202020204" pitchFamily="34" charset="0"/>
              <a:cs typeface="Arial" panose="020B0604020202020204" pitchFamily="34" charset="0"/>
            </a:endParaRPr>
          </a:p>
          <a:p>
            <a:pPr indent="0">
              <a:buNone/>
            </a:pPr>
            <a:r>
              <a:rPr lang="en-US" sz="2400">
                <a:latin typeface="Arial" panose="020B0604020202020204" pitchFamily="34" charset="0"/>
                <a:cs typeface="Arial" panose="020B0604020202020204" pitchFamily="34" charset="0"/>
              </a:rPr>
              <a:t>   3. Reataseaza varful convex si atribuie-i     culoarea nefolosita in capetele diagonalei</a:t>
            </a:r>
            <a:endParaRPr lang="en-US" sz="240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rcRect l="55612" t="19609" r="18014" b="46493"/>
          <a:stretch>
            <a:fillRect/>
          </a:stretch>
        </p:blipFill>
        <p:spPr>
          <a:xfrm>
            <a:off x="6273800" y="2583180"/>
            <a:ext cx="5872480" cy="4244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90"/>
    </mc:Choice>
    <mc:Fallback>
      <p:transition spd="slow" advTm="239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603885" y="245745"/>
            <a:ext cx="9264650" cy="1198880"/>
          </a:xfrm>
          <a:prstGeom prst="rect">
            <a:avLst/>
          </a:prstGeom>
          <a:noFill/>
        </p:spPr>
        <p:txBody>
          <a:bodyPr wrap="square" rtlCol="0">
            <a:spAutoFit/>
          </a:bodyPr>
          <a:lstStyle/>
          <a:p>
            <a:r>
              <a:rPr lang="zh-CN" altLang="en-US" sz="3600" b="1" dirty="0">
                <a:latin typeface="Arial" panose="020B0604020202020204" pitchFamily="34" charset="0"/>
                <a:ea typeface="Calibri" panose="020F0502020204030204" charset="0"/>
                <a:cs typeface="Arial" panose="020B0604020202020204" pitchFamily="34" charset="0"/>
              </a:rPr>
              <a:t>Problema galeriei de arta:solutia finala
</a:t>
            </a:r>
            <a:endParaRPr lang="zh-CN" altLang="en-US" sz="3600" b="1" dirty="0">
              <a:latin typeface="Arial" panose="020B0604020202020204" pitchFamily="34" charset="0"/>
              <a:ea typeface="Calibri" panose="020F0502020204030204" charset="0"/>
              <a:cs typeface="Arial" panose="020B0604020202020204" pitchFamily="34" charset="0"/>
            </a:endParaRPr>
          </a:p>
        </p:txBody>
      </p:sp>
      <p:grpSp>
        <p:nvGrpSpPr>
          <p:cNvPr id="33" name="组合 32"/>
          <p:cNvGrpSpPr/>
          <p:nvPr/>
        </p:nvGrpSpPr>
        <p:grpSpPr>
          <a:xfrm>
            <a:off x="603653" y="803502"/>
            <a:ext cx="8013172" cy="78377"/>
            <a:chOff x="668594" y="848829"/>
            <a:chExt cx="8013172" cy="78377"/>
          </a:xfrm>
        </p:grpSpPr>
        <p:cxnSp>
          <p:nvCxnSpPr>
            <p:cNvPr id="36" name="直接连接符 35"/>
            <p:cNvCxnSpPr/>
            <p:nvPr/>
          </p:nvCxnSpPr>
          <p:spPr>
            <a:xfrm>
              <a:off x="729721" y="890794"/>
              <a:ext cx="7952045" cy="0"/>
            </a:xfrm>
            <a:prstGeom prst="line">
              <a:avLst/>
            </a:prstGeom>
            <a:solidFill>
              <a:srgbClr val="070606"/>
            </a:solidFill>
            <a:ln w="15875">
              <a:solidFill>
                <a:srgbClr val="B0CDEA"/>
              </a:solidFill>
              <a:round/>
            </a:ln>
          </p:spPr>
        </p:cxnSp>
        <p:sp>
          <p:nvSpPr>
            <p:cNvPr id="37" name="矩形 36"/>
            <p:cNvSpPr/>
            <p:nvPr/>
          </p:nvSpPr>
          <p:spPr>
            <a:xfrm>
              <a:off x="668594" y="848829"/>
              <a:ext cx="2586446" cy="78377"/>
            </a:xfrm>
            <a:prstGeom prst="rect">
              <a:avLst/>
            </a:prstGeom>
            <a:solidFill>
              <a:srgbClr val="B0CD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3" name="Text Box 2"/>
          <p:cNvSpPr txBox="1"/>
          <p:nvPr/>
        </p:nvSpPr>
        <p:spPr>
          <a:xfrm>
            <a:off x="603250" y="1013460"/>
            <a:ext cx="6761480" cy="4399915"/>
          </a:xfrm>
          <a:prstGeom prst="rect">
            <a:avLst/>
          </a:prstGeom>
          <a:noFill/>
        </p:spPr>
        <p:txBody>
          <a:bodyPr wrap="square" rtlCol="0" anchor="t">
            <a:spAutoFit/>
          </a:bodyPr>
          <a:p>
            <a:r>
              <a:rPr lang="en-US" sz="2800">
                <a:latin typeface="Arial" panose="020B0604020202020204" pitchFamily="34" charset="0"/>
                <a:cs typeface="Arial" panose="020B0604020202020204" pitchFamily="34" charset="0"/>
              </a:rPr>
              <a:t>1. Trianguleaza P</a:t>
            </a:r>
            <a:endParaRPr lang="en-US" sz="2800">
              <a:latin typeface="Arial" panose="020B0604020202020204" pitchFamily="34" charset="0"/>
              <a:cs typeface="Arial" panose="020B0604020202020204" pitchFamily="34" charset="0"/>
            </a:endParaRPr>
          </a:p>
          <a:p>
            <a:r>
              <a:rPr lang="en-US" sz="2800">
                <a:latin typeface="Arial" panose="020B0604020202020204" pitchFamily="34" charset="0"/>
                <a:cs typeface="Arial" panose="020B0604020202020204" pitchFamily="34" charset="0"/>
              </a:rPr>
              <a:t>2. 3-coloreaza P</a:t>
            </a:r>
            <a:endParaRPr lang="en-US" sz="2800">
              <a:latin typeface="Arial" panose="020B0604020202020204" pitchFamily="34" charset="0"/>
              <a:cs typeface="Arial" panose="020B0604020202020204" pitchFamily="34" charset="0"/>
            </a:endParaRPr>
          </a:p>
          <a:p>
            <a:r>
              <a:rPr lang="en-US" sz="2800">
                <a:latin typeface="Arial" panose="020B0604020202020204" pitchFamily="34" charset="0"/>
                <a:cs typeface="Arial" panose="020B0604020202020204" pitchFamily="34" charset="0"/>
              </a:rPr>
              <a:t>3. Gaseste culoarea cea mai putin frecventa</a:t>
            </a:r>
            <a:endParaRPr lang="en-US" sz="2800">
              <a:latin typeface="Arial" panose="020B0604020202020204" pitchFamily="34" charset="0"/>
              <a:cs typeface="Arial" panose="020B0604020202020204" pitchFamily="34" charset="0"/>
            </a:endParaRPr>
          </a:p>
          <a:p>
            <a:r>
              <a:rPr lang="en-US" sz="2800">
                <a:latin typeface="Arial" panose="020B0604020202020204" pitchFamily="34" charset="0"/>
                <a:cs typeface="Arial" panose="020B0604020202020204" pitchFamily="34" charset="0"/>
              </a:rPr>
              <a:t>   ▫ apare de cel mult </a:t>
            </a:r>
            <a:r>
              <a:rPr lang="en-US" sz="2800">
                <a:latin typeface="Arial" panose="020B0604020202020204" pitchFamily="34" charset="0"/>
                <a:cs typeface="Arial" panose="020B0604020202020204" pitchFamily="34" charset="0"/>
                <a:sym typeface="+mn-ea"/>
              </a:rPr>
              <a:t> Ln/3˩</a:t>
            </a:r>
            <a:r>
              <a:rPr lang="en-US" sz="2800">
                <a:latin typeface="Arial" panose="020B0604020202020204" pitchFamily="34" charset="0"/>
                <a:cs typeface="Arial" panose="020B0604020202020204" pitchFamily="34" charset="0"/>
              </a:rPr>
              <a:t> ori</a:t>
            </a:r>
            <a:endParaRPr lang="en-US" sz="2800">
              <a:latin typeface="Arial" panose="020B0604020202020204" pitchFamily="34" charset="0"/>
              <a:cs typeface="Arial" panose="020B0604020202020204" pitchFamily="34" charset="0"/>
            </a:endParaRPr>
          </a:p>
          <a:p>
            <a:r>
              <a:rPr lang="en-US" sz="2800">
                <a:latin typeface="Arial" panose="020B0604020202020204" pitchFamily="34" charset="0"/>
                <a:cs typeface="Arial" panose="020B0604020202020204" pitchFamily="34" charset="0"/>
              </a:rPr>
              <a:t>4. Plaseaza cate un paznic in varfurile colorate cu aceasta</a:t>
            </a:r>
            <a:endParaRPr lang="en-US" sz="2800">
              <a:latin typeface="Arial" panose="020B0604020202020204" pitchFamily="34" charset="0"/>
              <a:cs typeface="Arial" panose="020B0604020202020204" pitchFamily="34" charset="0"/>
            </a:endParaRPr>
          </a:p>
          <a:p>
            <a:r>
              <a:rPr lang="en-US" sz="2800">
                <a:latin typeface="Arial" panose="020B0604020202020204" pitchFamily="34" charset="0"/>
                <a:cs typeface="Arial" panose="020B0604020202020204" pitchFamily="34" charset="0"/>
              </a:rPr>
              <a:t>   ▫ fiecare triunghi va avea un varf marcat      </a:t>
            </a:r>
            <a:endParaRPr lang="en-US" sz="2800">
              <a:latin typeface="Arial" panose="020B0604020202020204" pitchFamily="34" charset="0"/>
              <a:cs typeface="Arial" panose="020B0604020202020204" pitchFamily="34" charset="0"/>
            </a:endParaRPr>
          </a:p>
          <a:p>
            <a:r>
              <a:rPr lang="en-US" sz="2800">
                <a:latin typeface="Arial" panose="020B0604020202020204" pitchFamily="34" charset="0"/>
                <a:cs typeface="Arial" panose="020B0604020202020204" pitchFamily="34" charset="0"/>
              </a:rPr>
              <a:t>     cu acea culoare,deci va fi acoperit</a:t>
            </a:r>
            <a:endParaRPr lang="en-US" sz="2800">
              <a:latin typeface="Arial" panose="020B0604020202020204" pitchFamily="34" charset="0"/>
              <a:cs typeface="Arial" panose="020B0604020202020204" pitchFamily="34" charset="0"/>
            </a:endParaRPr>
          </a:p>
          <a:p>
            <a:r>
              <a:rPr lang="en-US" sz="2800">
                <a:latin typeface="Arial" panose="020B0604020202020204" pitchFamily="34" charset="0"/>
                <a:cs typeface="Arial" panose="020B0604020202020204" pitchFamily="34" charset="0"/>
              </a:rPr>
              <a:t>   ▫ → P acoperit</a:t>
            </a:r>
            <a:endParaRPr lang="en-US" sz="2800">
              <a:latin typeface="Arial" panose="020B0604020202020204" pitchFamily="34" charset="0"/>
              <a:cs typeface="Arial" panose="020B0604020202020204" pitchFamily="34" charset="0"/>
            </a:endParaRPr>
          </a:p>
        </p:txBody>
      </p:sp>
      <p:sp>
        <p:nvSpPr>
          <p:cNvPr id="4" name="Text Box 3"/>
          <p:cNvSpPr txBox="1"/>
          <p:nvPr/>
        </p:nvSpPr>
        <p:spPr>
          <a:xfrm>
            <a:off x="2676525" y="5414010"/>
            <a:ext cx="5257800" cy="953135"/>
          </a:xfrm>
          <a:prstGeom prst="rect">
            <a:avLst/>
          </a:prstGeom>
          <a:noFill/>
        </p:spPr>
        <p:txBody>
          <a:bodyPr wrap="square" rtlCol="0" anchor="t">
            <a:spAutoFit/>
          </a:bodyPr>
          <a:p>
            <a:r>
              <a:rPr lang="en-US" sz="2800" b="1">
                <a:latin typeface="Arial" panose="020B0604020202020204" pitchFamily="34" charset="0"/>
                <a:cs typeface="Arial" panose="020B0604020202020204" pitchFamily="34" charset="0"/>
              </a:rPr>
              <a:t>Obs:</a:t>
            </a:r>
            <a:r>
              <a:rPr lang="en-US" sz="2800">
                <a:latin typeface="Arial" panose="020B0604020202020204" pitchFamily="34" charset="0"/>
                <a:cs typeface="Arial" panose="020B0604020202020204" pitchFamily="34" charset="0"/>
              </a:rPr>
              <a:t> in 3D, nici n paznici nu ajung</a:t>
            </a:r>
            <a:endParaRPr lang="en-US" sz="280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srcRect l="56193" t="35104" r="17086" b="35339"/>
          <a:stretch>
            <a:fillRect/>
          </a:stretch>
        </p:blipFill>
        <p:spPr>
          <a:xfrm>
            <a:off x="7364730" y="2497455"/>
            <a:ext cx="4689475" cy="2916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16"/>
    </mc:Choice>
    <mc:Fallback>
      <p:transition spd="slow" advTm="3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anim calcmode="lin" valueType="num">
                                      <p:cBhvr>
                                        <p:cTn id="14" dur="500" fill="hold"/>
                                        <p:tgtEl>
                                          <p:spTgt spid="33"/>
                                        </p:tgtEl>
                                        <p:attrNameLst>
                                          <p:attrName>ppt_x</p:attrName>
                                        </p:attrNameLst>
                                      </p:cBhvr>
                                      <p:tavLst>
                                        <p:tav tm="0">
                                          <p:val>
                                            <p:strVal val="#ppt_x"/>
                                          </p:val>
                                        </p:tav>
                                        <p:tav tm="100000">
                                          <p:val>
                                            <p:strVal val="#ppt_x"/>
                                          </p:val>
                                        </p:tav>
                                      </p:tavLst>
                                    </p:anim>
                                    <p:anim calcmode="lin" valueType="num">
                                      <p:cBhvr>
                                        <p:cTn id="15"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05015" y="3056709"/>
            <a:ext cx="9967784" cy="922020"/>
          </a:xfrm>
          <a:prstGeom prst="rect">
            <a:avLst/>
          </a:prstGeom>
          <a:noFill/>
        </p:spPr>
        <p:txBody>
          <a:bodyPr wrap="square" rtlCol="0">
            <a:spAutoFit/>
          </a:bodyPr>
          <a:lstStyle/>
          <a:p>
            <a:pPr algn="ctr"/>
            <a:r>
              <a:rPr lang="en-US" altLang="zh-CN" sz="5400" b="1" dirty="0">
                <a:latin typeface="Calibri" panose="020F0502020204030204" charset="0"/>
                <a:ea typeface="Calibri" panose="020F0502020204030204" charset="0"/>
              </a:rPr>
              <a:t>Bibliografie</a:t>
            </a:r>
            <a:endParaRPr lang="en-US" altLang="zh-CN" sz="5400" b="1" dirty="0">
              <a:latin typeface="Calibri" panose="020F0502020204030204" charset="0"/>
              <a:ea typeface="Calibri" panose="020F0502020204030204" charset="0"/>
            </a:endParaRPr>
          </a:p>
        </p:txBody>
      </p:sp>
      <p:sp>
        <p:nvSpPr>
          <p:cNvPr id="3" name="文本框 2"/>
          <p:cNvSpPr txBox="1"/>
          <p:nvPr/>
        </p:nvSpPr>
        <p:spPr>
          <a:xfrm>
            <a:off x="231140" y="3980180"/>
            <a:ext cx="11811000" cy="28613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chemeClr val="tx1"/>
                </a:solidFill>
                <a:latin typeface="Arial" panose="020B0604020202020204" pitchFamily="34" charset="0"/>
                <a:cs typeface="Arial" panose="020B0604020202020204" pitchFamily="34" charset="0"/>
              </a:rPr>
              <a:t>http://andrei.clubcisco.ro/cursuri/f/f-sym/5master/g-gc/5_Introducere%20in%20triangularea%20poligoanelor.%20Problema%20galeriilor%20de%20arta.pdf</a:t>
            </a:r>
            <a:endParaRPr lang="zh-CN" altLang="en-US" sz="2000"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000" b="1" dirty="0">
                <a:solidFill>
                  <a:schemeClr val="tx1"/>
                </a:solidFill>
                <a:latin typeface="Arial" panose="020B0604020202020204" pitchFamily="34" charset="0"/>
                <a:cs typeface="Arial" panose="020B0604020202020204" pitchFamily="34" charset="0"/>
              </a:rPr>
              <a:t>http://andrei.clubcisco.ro/cursuri/f/f-sym/5master/g-gc/6_Triangularea%20poligoanelor%20simple.%20Teoria%20triangularii.%20Algoritmi%20de%20triangulare.pdf</a:t>
            </a:r>
            <a:endParaRPr lang="zh-CN" altLang="en-US" sz="2000"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rgbClr val="000000"/>
                </a:solidFill>
                <a:latin typeface="Arial" panose="020B0604020202020204" pitchFamily="34" charset="0"/>
                <a:ea typeface="Microsoft YaHei" panose="020B0503020204020204" charset="-122"/>
                <a:cs typeface="Arial" panose="020B0604020202020204" pitchFamily="34" charset="0"/>
                <a:sym typeface="+mn-ea"/>
              </a:rPr>
              <a:t>Carte pdf Sergiu Corlat-Algoritmi şi probleme de geometrie computaţională  (MATERIAL DOCUMENTARE CURS-SEMINAR 5)</a:t>
            </a:r>
            <a:endParaRPr lang="en-US" sz="2000" dirty="0">
              <a:solidFill>
                <a:srgbClr val="666666"/>
              </a:solidFill>
              <a:latin typeface="Microsoft YaHei" panose="020B0503020204020204" charset="-122"/>
              <a:ea typeface="Microsoft YaHei" panose="020B0503020204020204" charset="-122"/>
            </a:endParaRPr>
          </a:p>
          <a:p>
            <a:pPr marL="285750" indent="-285750">
              <a:buFont typeface="Arial" panose="020B0604020202020204" pitchFamily="34" charset="0"/>
              <a:buChar char="•"/>
            </a:pPr>
            <a:endParaRPr lang="zh-CN" altLang="en-US" sz="2000" dirty="0">
              <a:solidFill>
                <a:schemeClr val="tx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540"/>
    </mc:Choice>
    <mc:Fallback>
      <p:transition spd="slow" advTm="1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124131" y="2305878"/>
            <a:ext cx="4683556" cy="3476625"/>
          </a:xfrm>
          <a:prstGeom prst="rect">
            <a:avLst/>
          </a:prstGeom>
          <a:noFill/>
        </p:spPr>
        <p:txBody>
          <a:bodyPr wrap="square" rtlCol="0">
            <a:spAutoFit/>
          </a:bodyPr>
          <a:lstStyle/>
          <a:p>
            <a:r>
              <a:rPr lang="en-US" altLang="zh-CN" sz="4400" b="1" dirty="0">
                <a:latin typeface="Calibri" panose="020F0502020204030204" charset="0"/>
                <a:ea typeface="Calibri" panose="020F0502020204030204" charset="0"/>
              </a:rPr>
              <a:t>01.</a:t>
            </a:r>
            <a:endParaRPr lang="en-US" altLang="zh-CN" sz="4400" b="1" dirty="0">
              <a:latin typeface="Calibri" panose="020F0502020204030204" charset="0"/>
              <a:ea typeface="Calibri" panose="020F0502020204030204" charset="0"/>
            </a:endParaRPr>
          </a:p>
          <a:p>
            <a:r>
              <a:rPr lang="zh-CN" altLang="en-US" sz="4400" dirty="0">
                <a:latin typeface="Calibri" panose="020F0502020204030204" charset="0"/>
                <a:ea typeface="Calibri" panose="020F0502020204030204" charset="0"/>
                <a:sym typeface="+mn-ea"/>
              </a:rPr>
              <a:t>Existența triangulării unui poligon</a:t>
            </a:r>
            <a:endParaRPr lang="zh-CN" altLang="en-US" sz="4400" dirty="0">
              <a:latin typeface="Calibri" panose="020F0502020204030204" charset="0"/>
              <a:ea typeface="Calibri" panose="020F0502020204030204" charset="0"/>
            </a:endParaRPr>
          </a:p>
          <a:p>
            <a:endParaRPr lang="zh-CN" altLang="en-US" sz="4400" dirty="0">
              <a:latin typeface="Calibri" panose="020F0502020204030204" charset="0"/>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717"/>
    </mc:Choice>
    <mc:Fallback>
      <p:transition spd="slow" advTm="1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Triangularizări</a:t>
            </a:r>
            <a:endParaRPr lang="en-US"/>
          </a:p>
        </p:txBody>
      </p:sp>
      <p:sp>
        <p:nvSpPr>
          <p:cNvPr id="3" name="Content Placeholder 2"/>
          <p:cNvSpPr>
            <a:spLocks noGrp="1"/>
          </p:cNvSpPr>
          <p:nvPr>
            <p:ph sz="half" idx="1"/>
          </p:nvPr>
        </p:nvSpPr>
        <p:spPr>
          <a:xfrm>
            <a:off x="838200" y="1538605"/>
            <a:ext cx="5181600" cy="4351338"/>
          </a:xfrm>
        </p:spPr>
        <p:txBody>
          <a:bodyPr>
            <a:normAutofit fontScale="80000"/>
          </a:bodyPr>
          <a:p>
            <a:pPr marL="0" indent="0">
              <a:buNone/>
            </a:pPr>
            <a:endParaRPr lang="en-US"/>
          </a:p>
          <a:p>
            <a:pPr marL="0" indent="0">
              <a:buNone/>
            </a:pPr>
            <a:r>
              <a:rPr lang="en-US"/>
              <a:t>Din punct de vedere geometric, triangularizarea T(S) </a:t>
            </a:r>
            <a:endParaRPr lang="en-US"/>
          </a:p>
          <a:p>
            <a:pPr marL="0" indent="0">
              <a:buNone/>
            </a:pPr>
            <a:r>
              <a:rPr lang="en-US"/>
              <a:t>a mulţimii de puncte S este o divizare a înfăşurătoarei </a:t>
            </a:r>
            <a:endParaRPr lang="en-US"/>
          </a:p>
          <a:p>
            <a:pPr marL="0" indent="0">
              <a:buNone/>
            </a:pPr>
            <a:r>
              <a:rPr lang="en-US"/>
              <a:t>convexe Q(S) în triunghiuri. Suplimentar, se vor respecta </a:t>
            </a:r>
            <a:endParaRPr lang="en-US"/>
          </a:p>
          <a:p>
            <a:pPr marL="0" indent="0">
              <a:buNone/>
            </a:pPr>
            <a:r>
              <a:rPr lang="en-US"/>
              <a:t>condiţiile: </a:t>
            </a:r>
            <a:endParaRPr lang="en-US"/>
          </a:p>
          <a:p>
            <a:pPr marL="0" indent="0">
              <a:buNone/>
            </a:pPr>
            <a:r>
              <a:rPr lang="en-US"/>
              <a:t>a) vârfri ale triunghiurilor </a:t>
            </a:r>
            <a:endParaRPr lang="en-US"/>
          </a:p>
          <a:p>
            <a:pPr marL="0" indent="0">
              <a:buNone/>
            </a:pPr>
            <a:r>
              <a:rPr lang="en-US"/>
              <a:t>pot fi numai puncte </a:t>
            </a:r>
            <a:endParaRPr lang="en-US"/>
          </a:p>
          <a:p>
            <a:pPr marL="0" indent="0">
              <a:buNone/>
            </a:pPr>
            <a:r>
              <a:rPr lang="en-US"/>
              <a:t>din S;</a:t>
            </a:r>
            <a:endParaRPr lang="en-US"/>
          </a:p>
          <a:p>
            <a:pPr marL="0" indent="0">
              <a:buNone/>
            </a:pPr>
            <a:r>
              <a:rPr lang="en-US"/>
              <a:t>b) toate punctele mulţimii </a:t>
            </a:r>
            <a:endParaRPr lang="en-US"/>
          </a:p>
          <a:p>
            <a:pPr marL="0" indent="0">
              <a:buNone/>
            </a:pPr>
            <a:r>
              <a:rPr lang="en-US"/>
              <a:t>S vor fi utilizate în calitate de vârfuri.</a:t>
            </a:r>
            <a:endParaRPr lang="en-US"/>
          </a:p>
        </p:txBody>
      </p:sp>
      <p:pic>
        <p:nvPicPr>
          <p:cNvPr id="4" name="Content Placeholder 3"/>
          <p:cNvPicPr>
            <a:picLocks noChangeAspect="1"/>
          </p:cNvPicPr>
          <p:nvPr>
            <p:ph sz="half" idx="2"/>
          </p:nvPr>
        </p:nvPicPr>
        <p:blipFill>
          <a:blip r:embed="rId1"/>
          <a:srcRect l="47111" t="35891" r="33897" b="32682"/>
          <a:stretch>
            <a:fillRect/>
          </a:stretch>
        </p:blipFill>
        <p:spPr>
          <a:xfrm>
            <a:off x="6760210" y="2018030"/>
            <a:ext cx="4883785" cy="4542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224"/>
          <p:cNvSpPr txBox="1"/>
          <p:nvPr/>
        </p:nvSpPr>
        <p:spPr>
          <a:xfrm>
            <a:off x="603885" y="1214120"/>
            <a:ext cx="8459470" cy="1198880"/>
          </a:xfrm>
          <a:prstGeom prst="rect">
            <a:avLst/>
          </a:prstGeom>
          <a:noFill/>
        </p:spPr>
        <p:txBody>
          <a:bodyPr wrap="square" lIns="0" rIns="0" rtlCol="0" anchor="ctr">
            <a:spAutoFit/>
          </a:bodyPr>
          <a:lstStyle/>
          <a:p>
            <a:pPr algn="just"/>
            <a:r>
              <a:rPr lang="zh-CN" altLang="en-US" sz="2400" b="1" dirty="0">
                <a:solidFill>
                  <a:schemeClr val="tx1">
                    <a:lumMod val="65000"/>
                    <a:lumOff val="35000"/>
                  </a:schemeClr>
                </a:solidFill>
                <a:latin typeface="Arial" panose="020B0604020202020204" pitchFamily="34" charset="0"/>
                <a:cs typeface="Arial" panose="020B0604020202020204" pitchFamily="34" charset="0"/>
              </a:rPr>
              <a:t>• Intrare:</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un poligon simplu P descris de un sir ordonat de varfuri &lt;v</a:t>
            </a:r>
            <a:r>
              <a:rPr lang="zh-CN" altLang="en-US" sz="2400" baseline="-25000" dirty="0">
                <a:solidFill>
                  <a:schemeClr val="tx1">
                    <a:lumMod val="65000"/>
                    <a:lumOff val="35000"/>
                  </a:schemeClr>
                </a:solidFill>
                <a:latin typeface="Arial" panose="020B0604020202020204" pitchFamily="34" charset="0"/>
                <a:cs typeface="Arial" panose="020B0604020202020204" pitchFamily="34" charset="0"/>
              </a:rPr>
              <a:t>0</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…v</a:t>
            </a:r>
            <a:r>
              <a:rPr lang="zh-CN" altLang="en-US" sz="2400" baseline="-25000" dirty="0">
                <a:solidFill>
                  <a:schemeClr val="tx1">
                    <a:lumMod val="65000"/>
                    <a:lumOff val="35000"/>
                  </a:schemeClr>
                </a:solidFill>
                <a:latin typeface="Arial" panose="020B0604020202020204" pitchFamily="34" charset="0"/>
                <a:cs typeface="Arial" panose="020B0604020202020204" pitchFamily="34" charset="0"/>
              </a:rPr>
              <a:t>n–1</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&gt;.</a:t>
            </a:r>
            <a:endParaRPr lang="zh-CN" altLang="en-US" sz="2400" dirty="0">
              <a:solidFill>
                <a:schemeClr val="tx1">
                  <a:lumMod val="65000"/>
                  <a:lumOff val="35000"/>
                </a:schemeClr>
              </a:solidFill>
              <a:latin typeface="Arial" panose="020B0604020202020204" pitchFamily="34" charset="0"/>
              <a:cs typeface="Arial" panose="020B0604020202020204" pitchFamily="34" charset="0"/>
            </a:endParaRPr>
          </a:p>
          <a:p>
            <a:pPr algn="just"/>
            <a:r>
              <a:rPr lang="zh-CN" altLang="en-US" sz="2400" dirty="0">
                <a:solidFill>
                  <a:schemeClr val="tx1">
                    <a:lumMod val="65000"/>
                    <a:lumOff val="35000"/>
                  </a:schemeClr>
                </a:solidFill>
                <a:latin typeface="Arial" panose="020B0604020202020204" pitchFamily="34" charset="0"/>
                <a:cs typeface="Arial" panose="020B0604020202020204" pitchFamily="34" charset="0"/>
              </a:rPr>
              <a:t>•</a:t>
            </a:r>
            <a:r>
              <a:rPr lang="zh-CN" altLang="en-US" sz="2400" b="1" dirty="0">
                <a:solidFill>
                  <a:schemeClr val="tx1">
                    <a:lumMod val="65000"/>
                    <a:lumOff val="35000"/>
                  </a:schemeClr>
                </a:solidFill>
                <a:latin typeface="Arial" panose="020B0604020202020204" pitchFamily="34" charset="0"/>
                <a:cs typeface="Arial" panose="020B0604020202020204" pitchFamily="34" charset="0"/>
              </a:rPr>
              <a:t> Poligon simplu: </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lant poligonal inchis non-intersectabil</a:t>
            </a:r>
            <a:endParaRPr lang="zh-CN" alt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04" name="文本框 103"/>
          <p:cNvSpPr txBox="1"/>
          <p:nvPr/>
        </p:nvSpPr>
        <p:spPr>
          <a:xfrm>
            <a:off x="603885" y="304165"/>
            <a:ext cx="6001385" cy="460375"/>
          </a:xfrm>
          <a:prstGeom prst="rect">
            <a:avLst/>
          </a:prstGeom>
          <a:noFill/>
        </p:spPr>
        <p:txBody>
          <a:bodyPr wrap="square" rtlCol="0">
            <a:spAutoFit/>
          </a:bodyPr>
          <a:lstStyle/>
          <a:p>
            <a:r>
              <a:rPr sz="2400" dirty="0">
                <a:latin typeface="Calibri" panose="020F0502020204030204" charset="0"/>
                <a:ea typeface="Calibri" panose="020F0502020204030204" charset="0"/>
              </a:rPr>
              <a:t>Triangularea poligoanelor simple</a:t>
            </a:r>
            <a:endParaRPr sz="2400" dirty="0">
              <a:latin typeface="Calibri" panose="020F0502020204030204" charset="0"/>
              <a:ea typeface="Calibri" panose="020F0502020204030204" charset="0"/>
            </a:endParaRPr>
          </a:p>
        </p:txBody>
      </p:sp>
      <p:grpSp>
        <p:nvGrpSpPr>
          <p:cNvPr id="105" name="组合 104"/>
          <p:cNvGrpSpPr/>
          <p:nvPr/>
        </p:nvGrpSpPr>
        <p:grpSpPr>
          <a:xfrm>
            <a:off x="603653" y="803502"/>
            <a:ext cx="8013172" cy="78377"/>
            <a:chOff x="668594" y="848829"/>
            <a:chExt cx="8013172" cy="78377"/>
          </a:xfrm>
        </p:grpSpPr>
        <p:cxnSp>
          <p:nvCxnSpPr>
            <p:cNvPr id="106" name="直接连接符 105"/>
            <p:cNvCxnSpPr/>
            <p:nvPr/>
          </p:nvCxnSpPr>
          <p:spPr>
            <a:xfrm>
              <a:off x="729721" y="890794"/>
              <a:ext cx="7952045" cy="0"/>
            </a:xfrm>
            <a:prstGeom prst="line">
              <a:avLst/>
            </a:prstGeom>
            <a:solidFill>
              <a:srgbClr val="070606"/>
            </a:solidFill>
            <a:ln w="15875">
              <a:solidFill>
                <a:srgbClr val="B0CDEA"/>
              </a:solidFill>
              <a:round/>
            </a:ln>
          </p:spPr>
        </p:cxnSp>
        <p:sp>
          <p:nvSpPr>
            <p:cNvPr id="107" name="矩形 106"/>
            <p:cNvSpPr/>
            <p:nvPr/>
          </p:nvSpPr>
          <p:spPr>
            <a:xfrm>
              <a:off x="668594" y="848829"/>
              <a:ext cx="2586446" cy="78377"/>
            </a:xfrm>
            <a:prstGeom prst="rect">
              <a:avLst/>
            </a:prstGeom>
            <a:solidFill>
              <a:srgbClr val="B0CD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2" name="Text Box 1"/>
          <p:cNvSpPr txBox="1"/>
          <p:nvPr/>
        </p:nvSpPr>
        <p:spPr>
          <a:xfrm>
            <a:off x="3481705" y="5972175"/>
            <a:ext cx="9095740" cy="829945"/>
          </a:xfrm>
          <a:prstGeom prst="rect">
            <a:avLst/>
          </a:prstGeom>
          <a:noFill/>
        </p:spPr>
        <p:txBody>
          <a:bodyPr wrap="square" rtlCol="0" anchor="t">
            <a:spAutoFit/>
          </a:bodyPr>
          <a:p>
            <a:r>
              <a:rPr lang="en-US" sz="2400" b="1">
                <a:latin typeface="Arial" panose="020B0604020202020204" pitchFamily="34" charset="0"/>
                <a:cs typeface="Arial" panose="020B0604020202020204" pitchFamily="34" charset="0"/>
              </a:rPr>
              <a:t>Iesire: </a:t>
            </a:r>
            <a:r>
              <a:rPr lang="en-US" sz="2400">
                <a:latin typeface="Arial" panose="020B0604020202020204" pitchFamily="34" charset="0"/>
                <a:cs typeface="Arial" panose="020B0604020202020204" pitchFamily="34" charset="0"/>
              </a:rPr>
              <a:t>o partitionare a lui P in n-2 triunghiuri nesuprapuse, si</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adiacentele dintre ele.</a:t>
            </a:r>
            <a:endParaRPr lang="en-US" sz="240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srcRect l="55244" t="22500" r="17298" b="58880"/>
          <a:stretch>
            <a:fillRect/>
          </a:stretch>
        </p:blipFill>
        <p:spPr>
          <a:xfrm>
            <a:off x="7673340" y="2413000"/>
            <a:ext cx="4561205" cy="1739265"/>
          </a:xfrm>
          <a:prstGeom prst="rect">
            <a:avLst/>
          </a:prstGeom>
        </p:spPr>
      </p:pic>
      <p:pic>
        <p:nvPicPr>
          <p:cNvPr id="77" name="Picture 76"/>
          <p:cNvPicPr>
            <a:picLocks noChangeAspect="1"/>
          </p:cNvPicPr>
          <p:nvPr/>
        </p:nvPicPr>
        <p:blipFill>
          <a:blip r:embed="rId1"/>
          <a:srcRect l="32274" t="43705" r="36235" b="30661"/>
          <a:stretch>
            <a:fillRect/>
          </a:stretch>
        </p:blipFill>
        <p:spPr>
          <a:xfrm>
            <a:off x="1463675" y="2586990"/>
            <a:ext cx="6208395" cy="284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13"/>
    </mc:Choice>
    <mc:Fallback>
      <p:transition spd="slow" advTm="4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anim calcmode="lin" valueType="num">
                                      <p:cBhvr>
                                        <p:cTn id="8" dur="500" fill="hold"/>
                                        <p:tgtEl>
                                          <p:spTgt spid="104"/>
                                        </p:tgtEl>
                                        <p:attrNameLst>
                                          <p:attrName>ppt_x</p:attrName>
                                        </p:attrNameLst>
                                      </p:cBhvr>
                                      <p:tavLst>
                                        <p:tav tm="0">
                                          <p:val>
                                            <p:strVal val="#ppt_x"/>
                                          </p:val>
                                        </p:tav>
                                        <p:tav tm="100000">
                                          <p:val>
                                            <p:strVal val="#ppt_x"/>
                                          </p:val>
                                        </p:tav>
                                      </p:tavLst>
                                    </p:anim>
                                    <p:anim calcmode="lin" valueType="num">
                                      <p:cBhvr>
                                        <p:cTn id="9" dur="500" fill="hold"/>
                                        <p:tgtEl>
                                          <p:spTgt spid="10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anim calcmode="lin" valueType="num">
                                      <p:cBhvr>
                                        <p:cTn id="14" dur="500" fill="hold"/>
                                        <p:tgtEl>
                                          <p:spTgt spid="105"/>
                                        </p:tgtEl>
                                        <p:attrNameLst>
                                          <p:attrName>ppt_x</p:attrName>
                                        </p:attrNameLst>
                                      </p:cBhvr>
                                      <p:tavLst>
                                        <p:tav tm="0">
                                          <p:val>
                                            <p:strVal val="#ppt_x"/>
                                          </p:val>
                                        </p:tav>
                                        <p:tav tm="100000">
                                          <p:val>
                                            <p:strVal val="#ppt_x"/>
                                          </p:val>
                                        </p:tav>
                                      </p:tavLst>
                                    </p:anim>
                                    <p:anim calcmode="lin" valueType="num">
                                      <p:cBhvr>
                                        <p:cTn id="15" dur="5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603653" y="303890"/>
            <a:ext cx="3856383" cy="829945"/>
          </a:xfrm>
          <a:prstGeom prst="rect">
            <a:avLst/>
          </a:prstGeom>
          <a:noFill/>
        </p:spPr>
        <p:txBody>
          <a:bodyPr wrap="square" rtlCol="0">
            <a:spAutoFit/>
          </a:bodyPr>
          <a:lstStyle/>
          <a:p>
            <a:r>
              <a:rPr lang="en-US" altLang="zh-CN" sz="2400" dirty="0">
                <a:latin typeface="Calibri" panose="020F0502020204030204" charset="0"/>
                <a:ea typeface="Calibri" panose="020F0502020204030204" charset="0"/>
              </a:rPr>
              <a:t>Exemple de triangulare</a:t>
            </a:r>
            <a:r>
              <a:rPr lang="zh-CN" altLang="en-US" sz="2400" dirty="0">
                <a:latin typeface="Calibri" panose="020F0502020204030204" charset="0"/>
                <a:ea typeface="Calibri" panose="020F0502020204030204" charset="0"/>
              </a:rPr>
              <a:t>
</a:t>
            </a:r>
            <a:endParaRPr lang="zh-CN" altLang="en-US" sz="2400" dirty="0">
              <a:latin typeface="Calibri" panose="020F0502020204030204" charset="0"/>
              <a:ea typeface="Calibri" panose="020F0502020204030204" charset="0"/>
            </a:endParaRPr>
          </a:p>
        </p:txBody>
      </p:sp>
      <p:grpSp>
        <p:nvGrpSpPr>
          <p:cNvPr id="37" name="组合 36"/>
          <p:cNvGrpSpPr/>
          <p:nvPr/>
        </p:nvGrpSpPr>
        <p:grpSpPr>
          <a:xfrm>
            <a:off x="603653" y="803502"/>
            <a:ext cx="8013172" cy="78377"/>
            <a:chOff x="668594" y="848829"/>
            <a:chExt cx="8013172" cy="78377"/>
          </a:xfrm>
        </p:grpSpPr>
        <p:cxnSp>
          <p:nvCxnSpPr>
            <p:cNvPr id="38" name="直接连接符 37"/>
            <p:cNvCxnSpPr/>
            <p:nvPr/>
          </p:nvCxnSpPr>
          <p:spPr>
            <a:xfrm>
              <a:off x="729721" y="890794"/>
              <a:ext cx="7952045" cy="0"/>
            </a:xfrm>
            <a:prstGeom prst="line">
              <a:avLst/>
            </a:prstGeom>
            <a:solidFill>
              <a:srgbClr val="070606"/>
            </a:solidFill>
            <a:ln w="15875">
              <a:solidFill>
                <a:srgbClr val="B0CDEA"/>
              </a:solidFill>
              <a:round/>
            </a:ln>
          </p:spPr>
        </p:cxnSp>
        <p:sp>
          <p:nvSpPr>
            <p:cNvPr id="39" name="矩形 38"/>
            <p:cNvSpPr/>
            <p:nvPr/>
          </p:nvSpPr>
          <p:spPr>
            <a:xfrm>
              <a:off x="668594" y="848829"/>
              <a:ext cx="2586446" cy="78377"/>
            </a:xfrm>
            <a:prstGeom prst="rect">
              <a:avLst/>
            </a:prstGeom>
            <a:solidFill>
              <a:srgbClr val="B0CD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pic>
        <p:nvPicPr>
          <p:cNvPr id="3" name="Picture 2"/>
          <p:cNvPicPr>
            <a:picLocks noChangeAspect="1"/>
          </p:cNvPicPr>
          <p:nvPr/>
        </p:nvPicPr>
        <p:blipFill>
          <a:blip r:embed="rId1"/>
          <a:srcRect l="10352" t="3235" r="8593" b="4790"/>
          <a:stretch>
            <a:fillRect/>
          </a:stretch>
        </p:blipFill>
        <p:spPr>
          <a:xfrm>
            <a:off x="1153795" y="881380"/>
            <a:ext cx="5008880" cy="4262755"/>
          </a:xfrm>
          <a:prstGeom prst="rect">
            <a:avLst/>
          </a:prstGeom>
        </p:spPr>
      </p:pic>
      <p:pic>
        <p:nvPicPr>
          <p:cNvPr id="4" name="Picture 3"/>
          <p:cNvPicPr>
            <a:picLocks noChangeAspect="1"/>
          </p:cNvPicPr>
          <p:nvPr/>
        </p:nvPicPr>
        <p:blipFill>
          <a:blip r:embed="rId2"/>
          <a:srcRect l="46789" t="37161" r="16857" b="9523"/>
          <a:stretch>
            <a:fillRect/>
          </a:stretch>
        </p:blipFill>
        <p:spPr>
          <a:xfrm>
            <a:off x="6567805" y="2127250"/>
            <a:ext cx="5517515" cy="4549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68"/>
    </mc:Choice>
    <mc:Fallback>
      <p:transition spd="slow" advTm="7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anim calcmode="lin" valueType="num">
                                      <p:cBhvr>
                                        <p:cTn id="8" dur="500" fill="hold"/>
                                        <p:tgtEl>
                                          <p:spTgt spid="36"/>
                                        </p:tgtEl>
                                        <p:attrNameLst>
                                          <p:attrName>ppt_x</p:attrName>
                                        </p:attrNameLst>
                                      </p:cBhvr>
                                      <p:tavLst>
                                        <p:tav tm="0">
                                          <p:val>
                                            <p:strVal val="#ppt_x"/>
                                          </p:val>
                                        </p:tav>
                                        <p:tav tm="100000">
                                          <p:val>
                                            <p:strVal val="#ppt_x"/>
                                          </p:val>
                                        </p:tav>
                                      </p:tavLst>
                                    </p:anim>
                                    <p:anim calcmode="lin" valueType="num">
                                      <p:cBhvr>
                                        <p:cTn id="9" dur="5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anim calcmode="lin" valueType="num">
                                      <p:cBhvr>
                                        <p:cTn id="14" dur="500" fill="hold"/>
                                        <p:tgtEl>
                                          <p:spTgt spid="37"/>
                                        </p:tgtEl>
                                        <p:attrNameLst>
                                          <p:attrName>ppt_x</p:attrName>
                                        </p:attrNameLst>
                                      </p:cBhvr>
                                      <p:tavLst>
                                        <p:tav tm="0">
                                          <p:val>
                                            <p:strVal val="#ppt_x"/>
                                          </p:val>
                                        </p:tav>
                                        <p:tav tm="100000">
                                          <p:val>
                                            <p:strVal val="#ppt_x"/>
                                          </p:val>
                                        </p:tav>
                                      </p:tavLst>
                                    </p:anim>
                                    <p:anim calcmode="lin" valueType="num">
                                      <p:cBhvr>
                                        <p:cTn id="15"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603653" y="242930"/>
            <a:ext cx="3856383" cy="1198880"/>
          </a:xfrm>
          <a:prstGeom prst="rect">
            <a:avLst/>
          </a:prstGeom>
          <a:noFill/>
        </p:spPr>
        <p:txBody>
          <a:bodyPr wrap="square" rtlCol="0">
            <a:spAutoFit/>
          </a:bodyPr>
          <a:lstStyle/>
          <a:p>
            <a:r>
              <a:rPr lang="en-US" altLang="zh-CN" sz="3600" b="1" dirty="0">
                <a:latin typeface="Arial" panose="020B0604020202020204" pitchFamily="34" charset="0"/>
                <a:ea typeface="Calibri" panose="020F0502020204030204" charset="0"/>
                <a:cs typeface="Arial" panose="020B0604020202020204" pitchFamily="34" charset="0"/>
              </a:rPr>
              <a:t>Observatii</a:t>
            </a:r>
            <a:r>
              <a:rPr lang="zh-CN" altLang="en-US" sz="3600" b="1" dirty="0">
                <a:latin typeface="Arial" panose="020B0604020202020204" pitchFamily="34" charset="0"/>
                <a:ea typeface="Calibri" panose="020F0502020204030204" charset="0"/>
                <a:cs typeface="Arial" panose="020B0604020202020204" pitchFamily="34" charset="0"/>
              </a:rPr>
              <a:t>
</a:t>
            </a:r>
            <a:endParaRPr lang="zh-CN" altLang="en-US" sz="3600" b="1" dirty="0">
              <a:latin typeface="Arial" panose="020B0604020202020204" pitchFamily="34" charset="0"/>
              <a:ea typeface="Calibri" panose="020F0502020204030204" charset="0"/>
              <a:cs typeface="Arial" panose="020B0604020202020204" pitchFamily="34" charset="0"/>
            </a:endParaRPr>
          </a:p>
        </p:txBody>
      </p:sp>
      <p:grpSp>
        <p:nvGrpSpPr>
          <p:cNvPr id="59" name="组合 58"/>
          <p:cNvGrpSpPr/>
          <p:nvPr/>
        </p:nvGrpSpPr>
        <p:grpSpPr>
          <a:xfrm>
            <a:off x="603653" y="803502"/>
            <a:ext cx="8013172" cy="78377"/>
            <a:chOff x="668594" y="848829"/>
            <a:chExt cx="8013172" cy="78377"/>
          </a:xfrm>
        </p:grpSpPr>
        <p:cxnSp>
          <p:nvCxnSpPr>
            <p:cNvPr id="60" name="直接连接符 59"/>
            <p:cNvCxnSpPr/>
            <p:nvPr/>
          </p:nvCxnSpPr>
          <p:spPr>
            <a:xfrm>
              <a:off x="729721" y="890794"/>
              <a:ext cx="7952045" cy="0"/>
            </a:xfrm>
            <a:prstGeom prst="line">
              <a:avLst/>
            </a:prstGeom>
            <a:solidFill>
              <a:srgbClr val="070606"/>
            </a:solidFill>
            <a:ln w="15875">
              <a:solidFill>
                <a:srgbClr val="B0CDEA"/>
              </a:solidFill>
              <a:round/>
            </a:ln>
          </p:spPr>
        </p:cxnSp>
        <p:sp>
          <p:nvSpPr>
            <p:cNvPr id="61" name="矩形 60"/>
            <p:cNvSpPr/>
            <p:nvPr/>
          </p:nvSpPr>
          <p:spPr>
            <a:xfrm>
              <a:off x="668594" y="848829"/>
              <a:ext cx="2586446" cy="78377"/>
            </a:xfrm>
            <a:prstGeom prst="rect">
              <a:avLst/>
            </a:prstGeom>
            <a:solidFill>
              <a:srgbClr val="B0CD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2" name="Text Box 1"/>
          <p:cNvSpPr txBox="1"/>
          <p:nvPr/>
        </p:nvSpPr>
        <p:spPr>
          <a:xfrm>
            <a:off x="958850" y="1115060"/>
            <a:ext cx="9518650" cy="4399915"/>
          </a:xfrm>
          <a:prstGeom prst="rect">
            <a:avLst/>
          </a:prstGeom>
          <a:noFill/>
        </p:spPr>
        <p:txBody>
          <a:bodyPr wrap="square" rtlCol="0" anchor="t">
            <a:spAutoFit/>
          </a:bodyPr>
          <a:p>
            <a:r>
              <a:rPr lang="en-US" sz="4000">
                <a:latin typeface="Arial" panose="020B0604020202020204" pitchFamily="34" charset="0"/>
                <a:cs typeface="Arial" panose="020B0604020202020204" pitchFamily="34" charset="0"/>
              </a:rPr>
              <a:t>• Triangularea nu este unica. O varianta de triangulare este suficienta.</a:t>
            </a:r>
            <a:endParaRPr lang="en-US"/>
          </a:p>
          <a:p>
            <a:r>
              <a:rPr lang="en-US" sz="4000">
                <a:latin typeface="Arial" panose="020B0604020202020204" pitchFamily="34" charset="0"/>
                <a:cs typeface="Arial" panose="020B0604020202020204" pitchFamily="34" charset="0"/>
              </a:rPr>
              <a:t>• Triangularea este posibila in orice situatie.</a:t>
            </a:r>
            <a:endParaRPr lang="en-US" sz="4000">
              <a:latin typeface="Arial" panose="020B0604020202020204" pitchFamily="34" charset="0"/>
              <a:cs typeface="Arial" panose="020B0604020202020204" pitchFamily="34" charset="0"/>
            </a:endParaRPr>
          </a:p>
          <a:p>
            <a:r>
              <a:rPr lang="en-US" sz="4000">
                <a:latin typeface="Arial" panose="020B0604020202020204" pitchFamily="34" charset="0"/>
                <a:cs typeface="Arial" panose="020B0604020202020204" pitchFamily="34" charset="0"/>
              </a:rPr>
              <a:t>• Nu sunt necesare varfuri suplimentare.</a:t>
            </a:r>
            <a:endParaRPr lang="en-US" sz="4000">
              <a:latin typeface="Arial" panose="020B0604020202020204" pitchFamily="34" charset="0"/>
              <a:cs typeface="Arial" panose="020B0604020202020204" pitchFamily="34" charset="0"/>
            </a:endParaRPr>
          </a:p>
          <a:p>
            <a:r>
              <a:rPr lang="en-US" sz="4000">
                <a:latin typeface="Arial" panose="020B0604020202020204" pitchFamily="34" charset="0"/>
                <a:cs typeface="Arial" panose="020B0604020202020204" pitchFamily="34" charset="0"/>
              </a:rPr>
              <a:t>• Triangularea adauga noi muchii, numite</a:t>
            </a:r>
            <a:endParaRPr lang="en-US" sz="4000">
              <a:latin typeface="Arial" panose="020B0604020202020204" pitchFamily="34" charset="0"/>
              <a:cs typeface="Arial" panose="020B0604020202020204" pitchFamily="34" charset="0"/>
            </a:endParaRPr>
          </a:p>
          <a:p>
            <a:r>
              <a:rPr lang="en-US" sz="4000">
                <a:latin typeface="Arial" panose="020B0604020202020204" pitchFamily="34" charset="0"/>
                <a:cs typeface="Arial" panose="020B0604020202020204" pitchFamily="34" charset="0"/>
              </a:rPr>
              <a:t>     diagonale, intre varfurile existente.</a:t>
            </a:r>
            <a:endParaRPr lang="en-US" sz="400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671"/>
    </mc:Choice>
    <mc:Fallback>
      <p:transition spd="slow" advTm="5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anim calcmode="lin" valueType="num">
                                      <p:cBhvr>
                                        <p:cTn id="8" dur="500" fill="hold"/>
                                        <p:tgtEl>
                                          <p:spTgt spid="58"/>
                                        </p:tgtEl>
                                        <p:attrNameLst>
                                          <p:attrName>ppt_x</p:attrName>
                                        </p:attrNameLst>
                                      </p:cBhvr>
                                      <p:tavLst>
                                        <p:tav tm="0">
                                          <p:val>
                                            <p:strVal val="#ppt_x"/>
                                          </p:val>
                                        </p:tav>
                                        <p:tav tm="100000">
                                          <p:val>
                                            <p:strVal val="#ppt_x"/>
                                          </p:val>
                                        </p:tav>
                                      </p:tavLst>
                                    </p:anim>
                                    <p:anim calcmode="lin" valueType="num">
                                      <p:cBhvr>
                                        <p:cTn id="9" dur="500" fill="hold"/>
                                        <p:tgtEl>
                                          <p:spTgt spid="5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anim calcmode="lin" valueType="num">
                                      <p:cBhvr>
                                        <p:cTn id="14" dur="500" fill="hold"/>
                                        <p:tgtEl>
                                          <p:spTgt spid="59"/>
                                        </p:tgtEl>
                                        <p:attrNameLst>
                                          <p:attrName>ppt_x</p:attrName>
                                        </p:attrNameLst>
                                      </p:cBhvr>
                                      <p:tavLst>
                                        <p:tav tm="0">
                                          <p:val>
                                            <p:strVal val="#ppt_x"/>
                                          </p:val>
                                        </p:tav>
                                        <p:tav tm="100000">
                                          <p:val>
                                            <p:strVal val="#ppt_x"/>
                                          </p:val>
                                        </p:tav>
                                      </p:tavLst>
                                    </p:anim>
                                    <p:anim calcmode="lin" valueType="num">
                                      <p:cBhvr>
                                        <p:cTn id="15"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603653" y="803502"/>
            <a:ext cx="8013172" cy="78377"/>
            <a:chOff x="668594" y="848829"/>
            <a:chExt cx="8013172" cy="78377"/>
          </a:xfrm>
        </p:grpSpPr>
        <p:cxnSp>
          <p:nvCxnSpPr>
            <p:cNvPr id="48" name="直接连接符 47"/>
            <p:cNvCxnSpPr/>
            <p:nvPr/>
          </p:nvCxnSpPr>
          <p:spPr>
            <a:xfrm>
              <a:off x="729721" y="890794"/>
              <a:ext cx="7952045" cy="0"/>
            </a:xfrm>
            <a:prstGeom prst="line">
              <a:avLst/>
            </a:prstGeom>
            <a:solidFill>
              <a:srgbClr val="070606"/>
            </a:solidFill>
            <a:ln w="15875">
              <a:solidFill>
                <a:srgbClr val="B0CDEA"/>
              </a:solidFill>
              <a:round/>
            </a:ln>
          </p:spPr>
        </p:cxnSp>
        <p:sp>
          <p:nvSpPr>
            <p:cNvPr id="49" name="矩形 48"/>
            <p:cNvSpPr/>
            <p:nvPr/>
          </p:nvSpPr>
          <p:spPr>
            <a:xfrm>
              <a:off x="668594" y="848829"/>
              <a:ext cx="2586446" cy="78377"/>
            </a:xfrm>
            <a:prstGeom prst="rect">
              <a:avLst/>
            </a:prstGeom>
            <a:solidFill>
              <a:srgbClr val="B0CD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2" name="Text Box 1"/>
          <p:cNvSpPr txBox="1"/>
          <p:nvPr/>
        </p:nvSpPr>
        <p:spPr>
          <a:xfrm>
            <a:off x="603885" y="158115"/>
            <a:ext cx="5045710" cy="645160"/>
          </a:xfrm>
          <a:prstGeom prst="rect">
            <a:avLst/>
          </a:prstGeom>
          <a:noFill/>
        </p:spPr>
        <p:txBody>
          <a:bodyPr wrap="square" rtlCol="0">
            <a:spAutoFit/>
          </a:bodyPr>
          <a:p>
            <a:r>
              <a:rPr lang="en-US" sz="3600" b="1">
                <a:latin typeface="Arial" panose="020B0604020202020204" pitchFamily="34" charset="0"/>
                <a:cs typeface="Arial" panose="020B0604020202020204" pitchFamily="34" charset="0"/>
              </a:rPr>
              <a:t>Teoria triangularii</a:t>
            </a:r>
            <a:r>
              <a:rPr lang="en-US">
                <a:latin typeface="Arial" panose="020B0604020202020204" pitchFamily="34" charset="0"/>
                <a:cs typeface="Arial" panose="020B0604020202020204" pitchFamily="34" charset="0"/>
              </a:rPr>
              <a:t> </a:t>
            </a:r>
            <a:endParaRPr lang="en-US">
              <a:latin typeface="Arial" panose="020B0604020202020204" pitchFamily="34" charset="0"/>
              <a:cs typeface="Arial" panose="020B0604020202020204" pitchFamily="34" charset="0"/>
            </a:endParaRPr>
          </a:p>
        </p:txBody>
      </p:sp>
      <p:sp>
        <p:nvSpPr>
          <p:cNvPr id="34" name="Text Box 33"/>
          <p:cNvSpPr txBox="1"/>
          <p:nvPr/>
        </p:nvSpPr>
        <p:spPr>
          <a:xfrm>
            <a:off x="664845" y="1028065"/>
            <a:ext cx="8703310" cy="829945"/>
          </a:xfrm>
          <a:prstGeom prst="rect">
            <a:avLst/>
          </a:prstGeom>
          <a:noFill/>
        </p:spPr>
        <p:txBody>
          <a:bodyPr wrap="square" rtlCol="0" anchor="t">
            <a:spAutoFit/>
          </a:bodyPr>
          <a:p>
            <a:r>
              <a:rPr lang="en-US" sz="2400">
                <a:latin typeface="Arial" panose="020B0604020202020204" pitchFamily="34" charset="0"/>
                <a:cs typeface="Arial" panose="020B0604020202020204" pitchFamily="34" charset="0"/>
              </a:rPr>
              <a:t>• Un varf este convex daca unghiul sau interior este &lt; π, in caz</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contrar acesta este concav.</a:t>
            </a:r>
            <a:endParaRPr lang="en-US" sz="2400">
              <a:latin typeface="Arial" panose="020B0604020202020204" pitchFamily="34" charset="0"/>
              <a:cs typeface="Arial" panose="020B0604020202020204" pitchFamily="34" charset="0"/>
            </a:endParaRPr>
          </a:p>
        </p:txBody>
      </p:sp>
      <p:sp>
        <p:nvSpPr>
          <p:cNvPr id="35" name="Text Box 34"/>
          <p:cNvSpPr txBox="1"/>
          <p:nvPr/>
        </p:nvSpPr>
        <p:spPr>
          <a:xfrm>
            <a:off x="603885" y="1858010"/>
            <a:ext cx="10614660" cy="829945"/>
          </a:xfrm>
          <a:prstGeom prst="rect">
            <a:avLst/>
          </a:prstGeom>
          <a:noFill/>
        </p:spPr>
        <p:txBody>
          <a:bodyPr wrap="square" rtlCol="0" anchor="t">
            <a:spAutoFit/>
          </a:bodyPr>
          <a:p>
            <a:r>
              <a:rPr lang="en-US" sz="2400">
                <a:latin typeface="Arial" panose="020B0604020202020204" pitchFamily="34" charset="0"/>
                <a:cs typeface="Arial" panose="020B0604020202020204" pitchFamily="34" charset="0"/>
              </a:rPr>
              <a:t>• O diagonala este o noua muchie intre doua varfuri ale unui poligon si se afla complet inclusa in poligon.</a:t>
            </a:r>
            <a:endParaRPr lang="en-US" sz="2400">
              <a:latin typeface="Arial" panose="020B0604020202020204" pitchFamily="34" charset="0"/>
              <a:cs typeface="Arial" panose="020B0604020202020204" pitchFamily="34" charset="0"/>
            </a:endParaRPr>
          </a:p>
        </p:txBody>
      </p:sp>
      <p:pic>
        <p:nvPicPr>
          <p:cNvPr id="36" name="Picture 35"/>
          <p:cNvPicPr>
            <a:picLocks noChangeAspect="1"/>
          </p:cNvPicPr>
          <p:nvPr/>
        </p:nvPicPr>
        <p:blipFill>
          <a:blip r:embed="rId1"/>
          <a:srcRect l="39834" t="51024" r="38917" b="34931"/>
          <a:stretch>
            <a:fillRect/>
          </a:stretch>
        </p:blipFill>
        <p:spPr>
          <a:xfrm>
            <a:off x="1541780" y="2915920"/>
            <a:ext cx="3169285" cy="1177925"/>
          </a:xfrm>
          <a:prstGeom prst="rect">
            <a:avLst/>
          </a:prstGeom>
        </p:spPr>
      </p:pic>
      <p:pic>
        <p:nvPicPr>
          <p:cNvPr id="37" name="Picture 36"/>
          <p:cNvPicPr>
            <a:picLocks noChangeAspect="1"/>
          </p:cNvPicPr>
          <p:nvPr/>
        </p:nvPicPr>
        <p:blipFill>
          <a:blip r:embed="rId1"/>
          <a:srcRect l="61776" t="47726" r="18594" b="26417"/>
          <a:stretch>
            <a:fillRect/>
          </a:stretch>
        </p:blipFill>
        <p:spPr>
          <a:xfrm>
            <a:off x="5020310" y="2279015"/>
            <a:ext cx="4104005" cy="3040380"/>
          </a:xfrm>
          <a:prstGeom prst="rect">
            <a:avLst/>
          </a:prstGeom>
        </p:spPr>
      </p:pic>
      <p:sp>
        <p:nvSpPr>
          <p:cNvPr id="38" name="Text Box 37"/>
          <p:cNvSpPr txBox="1"/>
          <p:nvPr/>
        </p:nvSpPr>
        <p:spPr>
          <a:xfrm>
            <a:off x="3330575" y="5320030"/>
            <a:ext cx="8432165" cy="1198880"/>
          </a:xfrm>
          <a:prstGeom prst="rect">
            <a:avLst/>
          </a:prstGeom>
          <a:noFill/>
        </p:spPr>
        <p:txBody>
          <a:bodyPr wrap="square" rtlCol="0" anchor="t">
            <a:spAutoFit/>
          </a:bodyPr>
          <a:p>
            <a:r>
              <a:rPr lang="en-US" sz="2400">
                <a:latin typeface="Arial" panose="020B0604020202020204" pitchFamily="34" charset="0"/>
                <a:cs typeface="Arial" panose="020B0604020202020204" pitchFamily="34" charset="0"/>
              </a:rPr>
              <a:t>•</a:t>
            </a:r>
            <a:r>
              <a:rPr lang="en-US" sz="2400" b="1">
                <a:latin typeface="Arial" panose="020B0604020202020204" pitchFamily="34" charset="0"/>
                <a:cs typeface="Arial" panose="020B0604020202020204" pitchFamily="34" charset="0"/>
              </a:rPr>
              <a:t> Lema 1:</a:t>
            </a:r>
            <a:r>
              <a:rPr lang="en-US" sz="2400">
                <a:latin typeface="Arial" panose="020B0604020202020204" pitchFamily="34" charset="0"/>
                <a:cs typeface="Arial" panose="020B0604020202020204" pitchFamily="34" charset="0"/>
              </a:rPr>
              <a:t> Orice poligon are un varf convex.</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 </a:t>
            </a:r>
            <a:r>
              <a:rPr lang="en-US" sz="2400" b="1">
                <a:latin typeface="Arial" panose="020B0604020202020204" pitchFamily="34" charset="0"/>
                <a:cs typeface="Arial" panose="020B0604020202020204" pitchFamily="34" charset="0"/>
              </a:rPr>
              <a:t>Demonstratie:</a:t>
            </a:r>
            <a:r>
              <a:rPr lang="en-US" sz="2400">
                <a:latin typeface="Arial" panose="020B0604020202020204" pitchFamily="34" charset="0"/>
                <a:cs typeface="Arial" panose="020B0604020202020204" pitchFamily="34" charset="0"/>
              </a:rPr>
              <a:t> Varful care are coordonata y cea mai mare</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este convex.</a:t>
            </a:r>
            <a:endParaRPr lang="en-US" sz="240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9521"/>
    </mc:Choice>
    <mc:Fallback>
      <p:transition spd="slow" advTm="9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651125" y="29210"/>
            <a:ext cx="9291955" cy="6057900"/>
          </a:xfrm>
        </p:spPr>
        <p:txBody>
          <a:bodyPr>
            <a:noAutofit/>
          </a:bodyPr>
          <a:p>
            <a:r>
              <a:rPr lang="en-US" sz="2400" b="1"/>
              <a:t>Lema 2:</a:t>
            </a:r>
            <a:r>
              <a:rPr lang="en-US" sz="2400"/>
              <a:t> Orice poligon cu n &gt; 3</a:t>
            </a:r>
            <a:endParaRPr lang="en-US" sz="2400"/>
          </a:p>
          <a:p>
            <a:pPr marL="0" indent="0">
              <a:buNone/>
            </a:pPr>
            <a:r>
              <a:rPr lang="en-US" sz="2400"/>
              <a:t>varfuri are o diagonala.</a:t>
            </a:r>
            <a:endParaRPr lang="en-US" sz="2400"/>
          </a:p>
          <a:p>
            <a:r>
              <a:rPr lang="en-US" sz="2400" b="1"/>
              <a:t>Demonstratie:</a:t>
            </a:r>
            <a:r>
              <a:rPr lang="en-US" sz="2400"/>
              <a:t> fie v un varf</a:t>
            </a:r>
            <a:endParaRPr lang="en-US" sz="2400"/>
          </a:p>
          <a:p>
            <a:pPr marL="0" indent="0">
              <a:buNone/>
            </a:pPr>
            <a:r>
              <a:rPr lang="en-US" sz="2400"/>
              <a:t>convex si a, b, varfurile sale</a:t>
            </a:r>
            <a:endParaRPr lang="en-US" sz="2400"/>
          </a:p>
          <a:p>
            <a:pPr marL="0" indent="0">
              <a:buNone/>
            </a:pPr>
            <a:r>
              <a:rPr lang="en-US" sz="2400"/>
              <a:t>adiacente. Deoarece P este un</a:t>
            </a:r>
            <a:endParaRPr lang="en-US" sz="2400"/>
          </a:p>
          <a:p>
            <a:pPr marL="0" indent="0">
              <a:buNone/>
            </a:pPr>
            <a:r>
              <a:rPr lang="en-US" sz="2400"/>
              <a:t>poligon simplu si n &gt; 3, nu</a:t>
            </a:r>
            <a:endParaRPr lang="en-US" sz="2400"/>
          </a:p>
          <a:p>
            <a:pPr marL="0" indent="0">
              <a:buNone/>
            </a:pPr>
            <a:r>
              <a:rPr lang="en-US" sz="2400"/>
              <a:t>exista o muchie intre a si b.</a:t>
            </a:r>
            <a:endParaRPr lang="en-US" sz="2400"/>
          </a:p>
          <a:p>
            <a:pPr marL="0" indent="0">
              <a:buNone/>
            </a:pPr>
            <a:r>
              <a:rPr lang="en-US" sz="2400"/>
              <a:t>Se considera urmatoarele doua</a:t>
            </a:r>
            <a:endParaRPr lang="en-US" sz="2400"/>
          </a:p>
          <a:p>
            <a:pPr marL="0" indent="0">
              <a:buNone/>
            </a:pPr>
            <a:r>
              <a:rPr lang="en-US" sz="2400"/>
              <a:t>cazuri:</a:t>
            </a:r>
            <a:endParaRPr lang="en-US" sz="2400"/>
          </a:p>
          <a:p>
            <a:pPr marL="0" indent="0">
              <a:buNone/>
            </a:pPr>
            <a:r>
              <a:rPr lang="en-US" sz="2400"/>
              <a:t>1. Noua muchie ab este o</a:t>
            </a:r>
            <a:endParaRPr lang="en-US" sz="2400"/>
          </a:p>
          <a:p>
            <a:pPr marL="0" indent="0">
              <a:buNone/>
            </a:pPr>
            <a:r>
              <a:rPr lang="en-US" sz="2400"/>
              <a:t>diagonala</a:t>
            </a:r>
            <a:endParaRPr lang="en-US" sz="2400"/>
          </a:p>
          <a:p>
            <a:pPr marL="0" indent="0">
              <a:buNone/>
            </a:pPr>
            <a:r>
              <a:rPr lang="en-US" sz="2400"/>
              <a:t>2. In caz contrar, exista un varf x</a:t>
            </a:r>
            <a:endParaRPr lang="en-US" sz="2400"/>
          </a:p>
          <a:p>
            <a:pPr marL="0" indent="0">
              <a:buNone/>
            </a:pPr>
            <a:r>
              <a:rPr lang="en-US" sz="2400"/>
              <a:t>ce este cel mai apropiat de v</a:t>
            </a:r>
            <a:endParaRPr lang="en-US" sz="2400"/>
          </a:p>
          <a:p>
            <a:pPr marL="0" indent="0">
              <a:buNone/>
            </a:pPr>
            <a:r>
              <a:rPr lang="en-US" sz="2400"/>
              <a:t>raportat la o linie L paralela cu</a:t>
            </a:r>
            <a:endParaRPr lang="en-US" sz="2400"/>
          </a:p>
          <a:p>
            <a:pPr marL="0" indent="0">
              <a:buNone/>
            </a:pPr>
            <a:r>
              <a:rPr lang="en-US" sz="2400"/>
              <a:t>ab, care este o diagonala. </a:t>
            </a:r>
            <a:endParaRPr lang="en-US" sz="2400"/>
          </a:p>
        </p:txBody>
      </p:sp>
      <p:pic>
        <p:nvPicPr>
          <p:cNvPr id="6" name="Content Placeholder 2"/>
          <p:cNvPicPr>
            <a:picLocks noChangeAspect="1"/>
          </p:cNvPicPr>
          <p:nvPr/>
        </p:nvPicPr>
        <p:blipFill>
          <a:blip r:embed="rId1"/>
          <a:srcRect l="53807" t="23289" r="21595" b="13527"/>
          <a:stretch>
            <a:fillRect/>
          </a:stretch>
        </p:blipFill>
        <p:spPr>
          <a:xfrm>
            <a:off x="7667625" y="260985"/>
            <a:ext cx="4275455" cy="6174740"/>
          </a:xfrm>
          <a:prstGeom prst="rect">
            <a:avLst/>
          </a:prstGeom>
        </p:spPr>
      </p:pic>
    </p:spTree>
  </p:cSld>
  <p:clrMapOvr>
    <a:masterClrMapping/>
  </p:clrMapOvr>
</p:sld>
</file>

<file path=ppt/tags/tag1.xml><?xml version="1.0" encoding="utf-8"?>
<p:tagLst xmlns:p="http://schemas.openxmlformats.org/presentationml/2006/main">
  <p:tag name="TIMING" val="|1"/>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8601</Words>
  <Application>WPS Presentation</Application>
  <PresentationFormat>宽屏</PresentationFormat>
  <Paragraphs>285</Paragraphs>
  <Slides>27</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9" baseType="lpstr">
      <vt:lpstr>Arial</vt:lpstr>
      <vt:lpstr>SimSun</vt:lpstr>
      <vt:lpstr>Wingdings</vt:lpstr>
      <vt:lpstr>Calibri</vt:lpstr>
      <vt:lpstr>Calibri</vt:lpstr>
      <vt:lpstr>Microsoft YaHei Light</vt:lpstr>
      <vt:lpstr>Microsoft YaHei</vt:lpstr>
      <vt:lpstr>Arial Unicode MS</vt:lpstr>
      <vt:lpstr>Arial Black</vt:lpstr>
      <vt:lpstr>Malgun Gothic Semilight</vt:lpstr>
      <vt:lpstr>1_自定义设计方案</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Alexandra Maria</cp:lastModifiedBy>
  <cp:revision>87</cp:revision>
  <dcterms:created xsi:type="dcterms:W3CDTF">2017-06-21T06:28:00Z</dcterms:created>
  <dcterms:modified xsi:type="dcterms:W3CDTF">2020-05-04T12:20:07Z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